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7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7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6.wmf"/><Relationship Id="rId4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8.wmf"/><Relationship Id="rId4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9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9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9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0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19EA6DA-B424-48C8-AAA2-EA6C7EA6C4E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887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75C0040-8AF4-430D-A1FE-BC5CE509889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429179D-EBAB-45DE-A352-3324FB1CE2D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80F8A7B-B281-459C-8321-D28A8B8F7CA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AC23270-26A6-4C78-8BCA-946A92BA104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15987C9-C289-4DC0-818F-35D3B556E47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15C4CB7-60E7-4F43-9CF6-1FEAAFE7FE0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4491FE3-F452-464F-B384-601E86F29BA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A7FFE1B-A3FE-4A19-B764-3F020620AB7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51D2840-763D-4D55-A049-12F79823F38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D59A739-5CFC-4C3B-9673-E18A4D6ED07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3EAABC2-F800-4F26-B2F8-3B62FE3E975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DADF368-A9DD-4807-AB11-40F4969B5C0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51ED718-9B06-41BF-A3BE-33D8FE659E7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98F4A51-CC00-4D36-90B0-78B81D9E996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0EA807-5FBC-4C2F-8D92-97808C0CDBC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4BA2E0D-A247-4538-B780-34422DC0110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D562C2F-DFAC-40A9-8CB1-EC5968A6955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C078D89-4D25-4FA6-A4E0-ECFCE63F244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216BEC9-C3B9-4B25-A39A-55CC8B679F9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981AEC6-C06A-4D1F-A79B-8510418060D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E898D95-CBD4-4A8B-9A9D-D8BD5FE03A2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1735560" y="1599840"/>
            <a:ext cx="567216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11/3/19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B88147-E89A-44E9-9593-8A75AE539DCB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11/3/19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3DA1560-FDB6-4877-BF82-F0AA670281E3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11/3/19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A817589-030A-49E8-8206-388902234B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11/3/19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F12E37C-D7A3-4189-B73B-2FFD7686CE71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88C357F-BA3D-4B98-A2B2-7E8B1AEA3572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1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9.wmf"/><Relationship Id="rId25" Type="http://schemas.openxmlformats.org/officeDocument/2006/relationships/image" Target="../media/image23.wmf"/><Relationship Id="rId2" Type="http://schemas.openxmlformats.org/officeDocument/2006/relationships/slideLayout" Target="../slideLayouts/slideLayout25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2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23" Type="http://schemas.openxmlformats.org/officeDocument/2006/relationships/image" Target="../media/image22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0.wmf"/><Relationship Id="rId31" Type="http://schemas.openxmlformats.org/officeDocument/2006/relationships/image" Target="../media/image2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oleObject" Target="../embeddings/oleObject4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5.wmf"/><Relationship Id="rId14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oleObject" Target="../embeddings/oleObject50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7.wmf"/><Relationship Id="rId1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47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46.wmf"/><Relationship Id="rId5" Type="http://schemas.openxmlformats.org/officeDocument/2006/relationships/image" Target="../media/image42.wmf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6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5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6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6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52.wmf"/><Relationship Id="rId4" Type="http://schemas.openxmlformats.org/officeDocument/2006/relationships/image" Target="../media/image58.jpeg"/><Relationship Id="rId9" Type="http://schemas.openxmlformats.org/officeDocument/2006/relationships/oleObject" Target="../embeddings/oleObject7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Artificial Neural Network (ANN)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Epoch 3</a:t>
            </a:r>
          </a:p>
        </p:txBody>
      </p:sp>
      <p:pic>
        <p:nvPicPr>
          <p:cNvPr id="230" name="Picture 2"/>
          <p:cNvPicPr/>
          <p:nvPr/>
        </p:nvPicPr>
        <p:blipFill>
          <a:blip r:embed="rId2"/>
          <a:stretch/>
        </p:blipFill>
        <p:spPr>
          <a:xfrm>
            <a:off x="1447920" y="2438280"/>
            <a:ext cx="5800320" cy="30571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3" name="Picture 3"/>
          <p:cNvPicPr/>
          <p:nvPr/>
        </p:nvPicPr>
        <p:blipFill>
          <a:blip r:embed="rId2"/>
          <a:stretch/>
        </p:blipFill>
        <p:spPr>
          <a:xfrm>
            <a:off x="2340000" y="1701720"/>
            <a:ext cx="5409720" cy="403812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4797360" y="3416400"/>
            <a:ext cx="2952360" cy="2301480"/>
          </a:xfrm>
          <a:prstGeom prst="rect">
            <a:avLst/>
          </a:prstGeom>
          <a:solidFill>
            <a:srgbClr val="A8E7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 4"/>
          <p:cNvSpPr/>
          <p:nvPr/>
        </p:nvSpPr>
        <p:spPr>
          <a:xfrm flipV="1">
            <a:off x="3719160" y="4856040"/>
            <a:ext cx="360" cy="1079280"/>
          </a:xfrm>
          <a:prstGeom prst="line">
            <a:avLst/>
          </a:prstGeom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Line 5"/>
          <p:cNvSpPr/>
          <p:nvPr/>
        </p:nvSpPr>
        <p:spPr>
          <a:xfrm>
            <a:off x="1699920" y="3558960"/>
            <a:ext cx="576360" cy="216000"/>
          </a:xfrm>
          <a:prstGeom prst="line">
            <a:avLst/>
          </a:prstGeom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6"/>
          <p:cNvSpPr/>
          <p:nvPr/>
        </p:nvSpPr>
        <p:spPr>
          <a:xfrm>
            <a:off x="640800" y="2803680"/>
            <a:ext cx="2108880" cy="63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signals sent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other neurons</a:t>
            </a:r>
          </a:p>
        </p:txBody>
      </p:sp>
      <p:sp>
        <p:nvSpPr>
          <p:cNvPr id="238" name="CustomShape 7"/>
          <p:cNvSpPr/>
          <p:nvPr/>
        </p:nvSpPr>
        <p:spPr>
          <a:xfrm>
            <a:off x="6237360" y="3790800"/>
            <a:ext cx="3058920" cy="913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enough sufficient signals accumulate, the neuron fires a signal.</a:t>
            </a:r>
          </a:p>
        </p:txBody>
      </p:sp>
      <p:sp>
        <p:nvSpPr>
          <p:cNvPr id="239" name="CustomShape 8"/>
          <p:cNvSpPr/>
          <p:nvPr/>
        </p:nvSpPr>
        <p:spPr>
          <a:xfrm>
            <a:off x="673200" y="6064200"/>
            <a:ext cx="3908160" cy="63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 strengths determine how the signals are accumulated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 1"/>
          <p:cNvSpPr/>
          <p:nvPr/>
        </p:nvSpPr>
        <p:spPr>
          <a:xfrm>
            <a:off x="1908000" y="2919240"/>
            <a:ext cx="1511280" cy="28728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2"/>
          <p:cNvSpPr/>
          <p:nvPr/>
        </p:nvSpPr>
        <p:spPr>
          <a:xfrm>
            <a:off x="1763640" y="3782880"/>
            <a:ext cx="1584360" cy="36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Line 3"/>
          <p:cNvSpPr/>
          <p:nvPr/>
        </p:nvSpPr>
        <p:spPr>
          <a:xfrm flipV="1">
            <a:off x="1836720" y="4430520"/>
            <a:ext cx="1582560" cy="22860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Line 4"/>
          <p:cNvSpPr/>
          <p:nvPr/>
        </p:nvSpPr>
        <p:spPr>
          <a:xfrm>
            <a:off x="6727680" y="3848040"/>
            <a:ext cx="685800" cy="36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44" name="Object 5"/>
          <p:cNvGraphicFramePr/>
          <p:nvPr/>
        </p:nvGraphicFramePr>
        <p:xfrm>
          <a:off x="1539720" y="2637000"/>
          <a:ext cx="321840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245" name="Object 6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1539720" y="2637000"/>
                        <a:ext cx="321840" cy="456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6"/>
          <p:cNvGraphicFramePr/>
          <p:nvPr/>
        </p:nvGraphicFramePr>
        <p:xfrm>
          <a:off x="1332000" y="3495600"/>
          <a:ext cx="348840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247" name="Object 7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1332000" y="3495600"/>
                        <a:ext cx="348840" cy="456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7"/>
          <p:cNvGraphicFramePr/>
          <p:nvPr/>
        </p:nvGraphicFramePr>
        <p:xfrm>
          <a:off x="1457280" y="4384800"/>
          <a:ext cx="348840" cy="48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249" name="Object 8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457280" y="4384800"/>
                        <a:ext cx="348840" cy="483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8"/>
          <p:cNvGraphicFramePr/>
          <p:nvPr/>
        </p:nvGraphicFramePr>
        <p:xfrm>
          <a:off x="4441680" y="2705040"/>
          <a:ext cx="45036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251" name="Object 9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4441680" y="2705040"/>
                        <a:ext cx="450360" cy="2743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" name="Line 9"/>
          <p:cNvSpPr/>
          <p:nvPr/>
        </p:nvSpPr>
        <p:spPr>
          <a:xfrm flipV="1">
            <a:off x="5127480" y="2552400"/>
            <a:ext cx="360" cy="2743200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3" name="Object 10"/>
          <p:cNvGraphicFramePr/>
          <p:nvPr/>
        </p:nvGraphicFramePr>
        <p:xfrm>
          <a:off x="5240160" y="3286080"/>
          <a:ext cx="901440" cy="31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12" imgW="0" imgH="0" progId="Equation.3">
                  <p:embed/>
                </p:oleObj>
              </mc:Choice>
              <mc:Fallback>
                <p:oleObj r:id="rId12" imgW="0" imgH="0" progId="Equation.3">
                  <p:embed/>
                  <p:pic>
                    <p:nvPicPr>
                      <p:cNvPr id="254" name="Object 11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>
                      <a:xfrm>
                        <a:off x="5240160" y="3286080"/>
                        <a:ext cx="901440" cy="3124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" name="Line 11"/>
          <p:cNvSpPr/>
          <p:nvPr/>
        </p:nvSpPr>
        <p:spPr>
          <a:xfrm flipH="1">
            <a:off x="4593960" y="3009600"/>
            <a:ext cx="76320" cy="304920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6" name="Object 12"/>
          <p:cNvGraphicFramePr/>
          <p:nvPr/>
        </p:nvGraphicFramePr>
        <p:xfrm>
          <a:off x="5500800" y="3573360"/>
          <a:ext cx="999720" cy="31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14" imgW="0" imgH="0" progId="Equation.3">
                  <p:embed/>
                </p:oleObj>
              </mc:Choice>
              <mc:Fallback>
                <p:oleObj r:id="rId14" imgW="0" imgH="0" progId="Equation.3">
                  <p:embed/>
                  <p:pic>
                    <p:nvPicPr>
                      <p:cNvPr id="257" name="Object 13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>
                      <a:xfrm>
                        <a:off x="5500800" y="3573360"/>
                        <a:ext cx="999720" cy="3124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" name="Object 13"/>
          <p:cNvGraphicFramePr/>
          <p:nvPr/>
        </p:nvGraphicFramePr>
        <p:xfrm>
          <a:off x="7451640" y="3573360"/>
          <a:ext cx="685440" cy="272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16" imgW="0" imgH="0" progId="Equation.3">
                  <p:embed/>
                </p:oleObj>
              </mc:Choice>
              <mc:Fallback>
                <p:oleObj r:id="rId16" imgW="0" imgH="0" progId="Equation.3">
                  <p:embed/>
                  <p:pic>
                    <p:nvPicPr>
                      <p:cNvPr id="259" name="Object 14"/>
                      <p:cNvPicPr/>
                      <p:nvPr/>
                    </p:nvPicPr>
                    <p:blipFill>
                      <a:blip r:embed="rId17"/>
                      <a:stretch/>
                    </p:blipFill>
                    <p:spPr>
                      <a:xfrm>
                        <a:off x="7451640" y="3573360"/>
                        <a:ext cx="685440" cy="272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4"/>
          <p:cNvGraphicFramePr/>
          <p:nvPr/>
        </p:nvGraphicFramePr>
        <p:xfrm>
          <a:off x="7651800" y="3784680"/>
          <a:ext cx="664920" cy="31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18" imgW="0" imgH="0" progId="Equation.3">
                  <p:embed/>
                </p:oleObj>
              </mc:Choice>
              <mc:Fallback>
                <p:oleObj r:id="rId18" imgW="0" imgH="0" progId="Equation.3">
                  <p:embed/>
                  <p:pic>
                    <p:nvPicPr>
                      <p:cNvPr id="261" name="Object 15"/>
                      <p:cNvPicPr/>
                      <p:nvPr/>
                    </p:nvPicPr>
                    <p:blipFill>
                      <a:blip r:embed="rId19"/>
                      <a:stretch/>
                    </p:blipFill>
                    <p:spPr>
                      <a:xfrm>
                        <a:off x="7651800" y="3784680"/>
                        <a:ext cx="664920" cy="3106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" name="CustomShape 15"/>
          <p:cNvSpPr/>
          <p:nvPr/>
        </p:nvSpPr>
        <p:spPr>
          <a:xfrm>
            <a:off x="304920" y="260280"/>
            <a:ext cx="8659440" cy="149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lnSpc>
                <a:spcPct val="100000"/>
              </a:lnSpc>
              <a:buClr>
                <a:srgbClr val="3366FF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signals 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coefficients 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</a:t>
            </a: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are multiplied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3366FF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weights correspond to connection strengths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3366FF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3366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signals are added up – if they are enough, FIRE!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3" name="Object 16"/>
          <p:cNvGraphicFramePr/>
          <p:nvPr/>
        </p:nvGraphicFramePr>
        <p:xfrm>
          <a:off x="5229360" y="3848040"/>
          <a:ext cx="431280" cy="272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20" imgW="0" imgH="0" progId="Equation.3">
                  <p:embed/>
                </p:oleObj>
              </mc:Choice>
              <mc:Fallback>
                <p:oleObj r:id="rId20" imgW="0" imgH="0" progId="Equation.3">
                  <p:embed/>
                  <p:pic>
                    <p:nvPicPr>
                      <p:cNvPr id="264" name="Object 17"/>
                      <p:cNvPicPr/>
                      <p:nvPr/>
                    </p:nvPicPr>
                    <p:blipFill>
                      <a:blip r:embed="rId21"/>
                      <a:stretch/>
                    </p:blipFill>
                    <p:spPr>
                      <a:xfrm>
                        <a:off x="5229360" y="3848040"/>
                        <a:ext cx="431280" cy="272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" name="Object 17"/>
          <p:cNvGraphicFramePr/>
          <p:nvPr/>
        </p:nvGraphicFramePr>
        <p:xfrm>
          <a:off x="5489640" y="4076640"/>
          <a:ext cx="1037880" cy="31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22" imgW="0" imgH="0" progId="Equation.3">
                  <p:embed/>
                </p:oleObj>
              </mc:Choice>
              <mc:Fallback>
                <p:oleObj r:id="rId22" imgW="0" imgH="0" progId="Equation.3">
                  <p:embed/>
                  <p:pic>
                    <p:nvPicPr>
                      <p:cNvPr id="266" name="Object 18"/>
                      <p:cNvPicPr/>
                      <p:nvPr/>
                    </p:nvPicPr>
                    <p:blipFill>
                      <a:blip r:embed="rId23"/>
                      <a:stretch/>
                    </p:blipFill>
                    <p:spPr>
                      <a:xfrm>
                        <a:off x="5489640" y="4076640"/>
                        <a:ext cx="1037880" cy="3124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" name="CustomShape 18"/>
          <p:cNvSpPr/>
          <p:nvPr/>
        </p:nvSpPr>
        <p:spPr>
          <a:xfrm>
            <a:off x="3419640" y="2133720"/>
            <a:ext cx="3384360" cy="345708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8" name="Object 19"/>
          <p:cNvGraphicFramePr/>
          <p:nvPr/>
        </p:nvGraphicFramePr>
        <p:xfrm>
          <a:off x="2556000" y="2990880"/>
          <a:ext cx="306000" cy="37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24" imgW="0" imgH="0" progId="Equation.3">
                  <p:embed/>
                </p:oleObj>
              </mc:Choice>
              <mc:Fallback>
                <p:oleObj r:id="rId24" imgW="0" imgH="0" progId="Equation.3">
                  <p:embed/>
                  <p:pic>
                    <p:nvPicPr>
                      <p:cNvPr id="269" name="Object 20"/>
                      <p:cNvPicPr/>
                      <p:nvPr/>
                    </p:nvPicPr>
                    <p:blipFill>
                      <a:blip r:embed="rId25"/>
                      <a:stretch/>
                    </p:blipFill>
                    <p:spPr>
                      <a:xfrm>
                        <a:off x="2556000" y="2990880"/>
                        <a:ext cx="306000" cy="3711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" name="Object 20"/>
          <p:cNvGraphicFramePr/>
          <p:nvPr/>
        </p:nvGraphicFramePr>
        <p:xfrm>
          <a:off x="2484360" y="3711600"/>
          <a:ext cx="382320" cy="43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26" imgW="0" imgH="0" progId="Equation.3">
                  <p:embed/>
                </p:oleObj>
              </mc:Choice>
              <mc:Fallback>
                <p:oleObj r:id="rId26" imgW="0" imgH="0" progId="Equation.3">
                  <p:embed/>
                  <p:pic>
                    <p:nvPicPr>
                      <p:cNvPr id="271" name="Object 21"/>
                      <p:cNvPicPr/>
                      <p:nvPr/>
                    </p:nvPicPr>
                    <p:blipFill>
                      <a:blip r:embed="rId27"/>
                      <a:stretch/>
                    </p:blipFill>
                    <p:spPr>
                      <a:xfrm>
                        <a:off x="2484360" y="3711600"/>
                        <a:ext cx="382320" cy="433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Object 21"/>
          <p:cNvGraphicFramePr/>
          <p:nvPr/>
        </p:nvGraphicFramePr>
        <p:xfrm>
          <a:off x="2700360" y="4503600"/>
          <a:ext cx="382320" cy="45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28" imgW="0" imgH="0" progId="Equation.3">
                  <p:embed/>
                </p:oleObj>
              </mc:Choice>
              <mc:Fallback>
                <p:oleObj r:id="rId28" imgW="0" imgH="0" progId="Equation.3">
                  <p:embed/>
                  <p:pic>
                    <p:nvPicPr>
                      <p:cNvPr id="273" name="Object 22"/>
                      <p:cNvPicPr/>
                      <p:nvPr/>
                    </p:nvPicPr>
                    <p:blipFill>
                      <a:blip r:embed="rId29"/>
                      <a:stretch/>
                    </p:blipFill>
                    <p:spPr>
                      <a:xfrm>
                        <a:off x="2700360" y="4503600"/>
                        <a:ext cx="382320" cy="4582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" name="Object 22"/>
          <p:cNvGraphicFramePr/>
          <p:nvPr/>
        </p:nvGraphicFramePr>
        <p:xfrm>
          <a:off x="3627360" y="3429000"/>
          <a:ext cx="1368000" cy="81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30" imgW="0" imgH="0" progId="Equation.3">
                  <p:embed/>
                </p:oleObj>
              </mc:Choice>
              <mc:Fallback>
                <p:oleObj r:id="rId30" imgW="0" imgH="0" progId="Equation.3">
                  <p:embed/>
                  <p:pic>
                    <p:nvPicPr>
                      <p:cNvPr id="275" name="Object 23"/>
                      <p:cNvPicPr/>
                      <p:nvPr/>
                    </p:nvPicPr>
                    <p:blipFill>
                      <a:blip r:embed="rId31"/>
                      <a:stretch/>
                    </p:blipFill>
                    <p:spPr>
                      <a:xfrm>
                        <a:off x="3627360" y="3429000"/>
                        <a:ext cx="1368000" cy="8157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" name="CustomShape 23"/>
          <p:cNvSpPr/>
          <p:nvPr/>
        </p:nvSpPr>
        <p:spPr>
          <a:xfrm>
            <a:off x="684360" y="5583240"/>
            <a:ext cx="1244160" cy="63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incoming signal</a:t>
            </a:r>
          </a:p>
        </p:txBody>
      </p:sp>
      <p:sp>
        <p:nvSpPr>
          <p:cNvPr id="277" name="CustomShape 24"/>
          <p:cNvSpPr/>
          <p:nvPr/>
        </p:nvSpPr>
        <p:spPr>
          <a:xfrm>
            <a:off x="2411280" y="5583240"/>
            <a:ext cx="1584000" cy="63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 strength</a:t>
            </a:r>
          </a:p>
        </p:txBody>
      </p:sp>
      <p:sp>
        <p:nvSpPr>
          <p:cNvPr id="278" name="Line 25"/>
          <p:cNvSpPr/>
          <p:nvPr/>
        </p:nvSpPr>
        <p:spPr>
          <a:xfrm flipV="1">
            <a:off x="1476360" y="5008320"/>
            <a:ext cx="71280" cy="432000"/>
          </a:xfrm>
          <a:prstGeom prst="line">
            <a:avLst/>
          </a:prstGeom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Line 26"/>
          <p:cNvSpPr/>
          <p:nvPr/>
        </p:nvSpPr>
        <p:spPr>
          <a:xfrm flipH="1" flipV="1">
            <a:off x="2987640" y="5006880"/>
            <a:ext cx="144360" cy="504720"/>
          </a:xfrm>
          <a:prstGeom prst="line">
            <a:avLst/>
          </a:prstGeom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27"/>
          <p:cNvSpPr/>
          <p:nvPr/>
        </p:nvSpPr>
        <p:spPr>
          <a:xfrm>
            <a:off x="4500720" y="5727600"/>
            <a:ext cx="1584000" cy="63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activation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</a:p>
        </p:txBody>
      </p:sp>
      <p:sp>
        <p:nvSpPr>
          <p:cNvPr id="281" name="Line 28"/>
          <p:cNvSpPr/>
          <p:nvPr/>
        </p:nvSpPr>
        <p:spPr>
          <a:xfrm flipH="1" flipV="1">
            <a:off x="4572000" y="4430520"/>
            <a:ext cx="360360" cy="1297080"/>
          </a:xfrm>
          <a:prstGeom prst="line">
            <a:avLst/>
          </a:prstGeom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9"/>
          <p:cNvSpPr/>
          <p:nvPr/>
        </p:nvSpPr>
        <p:spPr>
          <a:xfrm>
            <a:off x="7451640" y="3500280"/>
            <a:ext cx="1244160" cy="63900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788000" y="1566720"/>
            <a:ext cx="3744720" cy="1339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Sum notation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(just like a loop from 1 to 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724280" y="3124080"/>
            <a:ext cx="3657240" cy="699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if (activation &gt; threshold)  FIRE !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5" name="Object 3"/>
          <p:cNvGraphicFramePr/>
          <p:nvPr/>
        </p:nvGraphicFramePr>
        <p:xfrm>
          <a:off x="6415200" y="3384720"/>
          <a:ext cx="504360" cy="95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286" name="Object 25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6415200" y="3384720"/>
                        <a:ext cx="504360" cy="953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Object 4"/>
          <p:cNvGraphicFramePr/>
          <p:nvPr/>
        </p:nvGraphicFramePr>
        <p:xfrm>
          <a:off x="1763640" y="1557360"/>
          <a:ext cx="1871280" cy="1115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288" name="Object 26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1763640" y="1557360"/>
                        <a:ext cx="1871280" cy="1115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CustomShape 5"/>
          <p:cNvSpPr/>
          <p:nvPr/>
        </p:nvSpPr>
        <p:spPr>
          <a:xfrm>
            <a:off x="1405080" y="909720"/>
            <a:ext cx="2518920" cy="244764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6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Calculation…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Object 1"/>
          <p:cNvGraphicFramePr/>
          <p:nvPr/>
        </p:nvGraphicFramePr>
        <p:xfrm>
          <a:off x="2843280" y="1528920"/>
          <a:ext cx="791640" cy="40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292" name="Object 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843280" y="1528920"/>
                        <a:ext cx="791640" cy="407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" name="CustomShape 2"/>
          <p:cNvSpPr/>
          <p:nvPr/>
        </p:nvSpPr>
        <p:spPr>
          <a:xfrm>
            <a:off x="1248840" y="1589040"/>
            <a:ext cx="2955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4" name="Object 3"/>
          <p:cNvGraphicFramePr/>
          <p:nvPr/>
        </p:nvGraphicFramePr>
        <p:xfrm>
          <a:off x="3995640" y="1576440"/>
          <a:ext cx="3671640" cy="34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295" name="Object 4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3995640" y="1576440"/>
                        <a:ext cx="3671640" cy="34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" name="Object 4"/>
          <p:cNvGraphicFramePr/>
          <p:nvPr/>
        </p:nvGraphicFramePr>
        <p:xfrm>
          <a:off x="1692360" y="1360440"/>
          <a:ext cx="1150560" cy="8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297" name="Object 5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692360" y="1360440"/>
                        <a:ext cx="1150560" cy="8442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8" name="CustomShape 5"/>
          <p:cNvSpPr/>
          <p:nvPr/>
        </p:nvSpPr>
        <p:spPr>
          <a:xfrm>
            <a:off x="3708360" y="3139920"/>
            <a:ext cx="1079280" cy="1079280"/>
          </a:xfrm>
          <a:prstGeom prst="ellipse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6"/>
          <p:cNvSpPr/>
          <p:nvPr/>
        </p:nvSpPr>
        <p:spPr>
          <a:xfrm>
            <a:off x="3276360" y="3427200"/>
            <a:ext cx="358920" cy="1429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7"/>
          <p:cNvSpPr/>
          <p:nvPr/>
        </p:nvSpPr>
        <p:spPr>
          <a:xfrm flipV="1">
            <a:off x="3276360" y="3714480"/>
            <a:ext cx="358920" cy="18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Line 8"/>
          <p:cNvSpPr/>
          <p:nvPr/>
        </p:nvSpPr>
        <p:spPr>
          <a:xfrm flipV="1">
            <a:off x="3348000" y="3857400"/>
            <a:ext cx="287280" cy="1461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Line 9"/>
          <p:cNvSpPr/>
          <p:nvPr/>
        </p:nvSpPr>
        <p:spPr>
          <a:xfrm flipV="1">
            <a:off x="4860720" y="3643200"/>
            <a:ext cx="358920" cy="144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Line 10"/>
          <p:cNvSpPr/>
          <p:nvPr/>
        </p:nvSpPr>
        <p:spPr>
          <a:xfrm>
            <a:off x="3348000" y="3211200"/>
            <a:ext cx="358560" cy="2160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Line 11"/>
          <p:cNvSpPr/>
          <p:nvPr/>
        </p:nvSpPr>
        <p:spPr>
          <a:xfrm flipV="1">
            <a:off x="3419280" y="4003560"/>
            <a:ext cx="216000" cy="21744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2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Perceptron Decision Rule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ine 1"/>
          <p:cNvSpPr/>
          <p:nvPr/>
        </p:nvSpPr>
        <p:spPr>
          <a:xfrm flipH="1" flipV="1">
            <a:off x="898200" y="2923920"/>
            <a:ext cx="1800" cy="3168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Line 2"/>
          <p:cNvSpPr/>
          <p:nvPr/>
        </p:nvSpPr>
        <p:spPr>
          <a:xfrm flipV="1">
            <a:off x="900000" y="6091200"/>
            <a:ext cx="3527280" cy="144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Line 3"/>
          <p:cNvSpPr/>
          <p:nvPr/>
        </p:nvSpPr>
        <p:spPr>
          <a:xfrm flipH="1">
            <a:off x="1403280" y="3141360"/>
            <a:ext cx="144360" cy="14472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Line 4"/>
          <p:cNvSpPr/>
          <p:nvPr/>
        </p:nvSpPr>
        <p:spPr>
          <a:xfrm flipH="1" flipV="1">
            <a:off x="1403280" y="3141360"/>
            <a:ext cx="144360" cy="14472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Line 5"/>
          <p:cNvSpPr/>
          <p:nvPr/>
        </p:nvSpPr>
        <p:spPr>
          <a:xfrm flipH="1">
            <a:off x="2050920" y="321300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Line 6"/>
          <p:cNvSpPr/>
          <p:nvPr/>
        </p:nvSpPr>
        <p:spPr>
          <a:xfrm flipH="1" flipV="1">
            <a:off x="2050920" y="321300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3346560" y="3933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4067280" y="37908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9"/>
          <p:cNvSpPr/>
          <p:nvPr/>
        </p:nvSpPr>
        <p:spPr>
          <a:xfrm>
            <a:off x="3132000" y="48690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3490920" y="551808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11"/>
          <p:cNvSpPr/>
          <p:nvPr/>
        </p:nvSpPr>
        <p:spPr>
          <a:xfrm>
            <a:off x="4282920" y="46544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2556000" y="55166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3132000" y="3357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14"/>
          <p:cNvSpPr/>
          <p:nvPr/>
        </p:nvSpPr>
        <p:spPr>
          <a:xfrm>
            <a:off x="3419640" y="2997360"/>
            <a:ext cx="144000" cy="144000"/>
          </a:xfrm>
          <a:prstGeom prst="ellipse">
            <a:avLst/>
          </a:prstGeom>
          <a:solidFill>
            <a:schemeClr val="accent1"/>
          </a:solidFill>
          <a:ln w="3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Line 15"/>
          <p:cNvSpPr/>
          <p:nvPr/>
        </p:nvSpPr>
        <p:spPr>
          <a:xfrm flipH="1">
            <a:off x="1187280" y="364320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6"/>
          <p:cNvSpPr/>
          <p:nvPr/>
        </p:nvSpPr>
        <p:spPr>
          <a:xfrm flipH="1" flipV="1">
            <a:off x="1187280" y="364320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"/>
          <p:cNvSpPr/>
          <p:nvPr/>
        </p:nvSpPr>
        <p:spPr>
          <a:xfrm flipH="1">
            <a:off x="1187280" y="400356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8"/>
          <p:cNvSpPr/>
          <p:nvPr/>
        </p:nvSpPr>
        <p:spPr>
          <a:xfrm flipH="1" flipV="1">
            <a:off x="1187280" y="400356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9"/>
          <p:cNvSpPr/>
          <p:nvPr/>
        </p:nvSpPr>
        <p:spPr>
          <a:xfrm flipH="1">
            <a:off x="1834920" y="4074840"/>
            <a:ext cx="144360" cy="14472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20"/>
          <p:cNvSpPr/>
          <p:nvPr/>
        </p:nvSpPr>
        <p:spPr>
          <a:xfrm flipH="1" flipV="1">
            <a:off x="1834920" y="4074840"/>
            <a:ext cx="144360" cy="14472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Line 21"/>
          <p:cNvSpPr/>
          <p:nvPr/>
        </p:nvSpPr>
        <p:spPr>
          <a:xfrm flipH="1">
            <a:off x="2266920" y="378756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Line 22"/>
          <p:cNvSpPr/>
          <p:nvPr/>
        </p:nvSpPr>
        <p:spPr>
          <a:xfrm flipH="1" flipV="1">
            <a:off x="2266920" y="378756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23"/>
          <p:cNvSpPr/>
          <p:nvPr/>
        </p:nvSpPr>
        <p:spPr>
          <a:xfrm flipV="1">
            <a:off x="1979280" y="2133360"/>
            <a:ext cx="1152720" cy="4175280"/>
          </a:xfrm>
          <a:prstGeom prst="line">
            <a:avLst/>
          </a:prstGeom>
          <a:ln w="475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24"/>
          <p:cNvSpPr/>
          <p:nvPr/>
        </p:nvSpPr>
        <p:spPr>
          <a:xfrm>
            <a:off x="3425400" y="2421000"/>
            <a:ext cx="1203840" cy="36468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= 1</a:t>
            </a:r>
          </a:p>
        </p:txBody>
      </p:sp>
      <p:sp>
        <p:nvSpPr>
          <p:cNvPr id="330" name="CustomShape 25"/>
          <p:cNvSpPr/>
          <p:nvPr/>
        </p:nvSpPr>
        <p:spPr>
          <a:xfrm>
            <a:off x="1625040" y="2205000"/>
            <a:ext cx="1203840" cy="36468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= 0</a:t>
            </a:r>
          </a:p>
        </p:txBody>
      </p:sp>
      <p:graphicFrame>
        <p:nvGraphicFramePr>
          <p:cNvPr id="331" name="Object 26"/>
          <p:cNvGraphicFramePr/>
          <p:nvPr/>
        </p:nvGraphicFramePr>
        <p:xfrm>
          <a:off x="2987640" y="573120"/>
          <a:ext cx="791640" cy="40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332" name="Object 3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987640" y="573120"/>
                        <a:ext cx="791640" cy="407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" name="CustomShape 27"/>
          <p:cNvSpPr/>
          <p:nvPr/>
        </p:nvSpPr>
        <p:spPr>
          <a:xfrm>
            <a:off x="1393200" y="633240"/>
            <a:ext cx="2955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34" name="Object 28"/>
          <p:cNvGraphicFramePr/>
          <p:nvPr/>
        </p:nvGraphicFramePr>
        <p:xfrm>
          <a:off x="4140360" y="620640"/>
          <a:ext cx="3671640" cy="34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335" name="Object 35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4140360" y="620640"/>
                        <a:ext cx="3671640" cy="34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" name="Object 29"/>
          <p:cNvGraphicFramePr/>
          <p:nvPr/>
        </p:nvGraphicFramePr>
        <p:xfrm>
          <a:off x="1836720" y="404640"/>
          <a:ext cx="1150560" cy="8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337" name="Object 36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36720" y="404640"/>
                        <a:ext cx="1150560" cy="8442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" name="CustomShape 30"/>
          <p:cNvSpPr/>
          <p:nvPr/>
        </p:nvSpPr>
        <p:spPr>
          <a:xfrm>
            <a:off x="5868720" y="3068640"/>
            <a:ext cx="2663640" cy="11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Rugby player  = 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Ballet dancer  =  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Line 1"/>
          <p:cNvSpPr/>
          <p:nvPr/>
        </p:nvSpPr>
        <p:spPr>
          <a:xfrm flipH="1" flipV="1">
            <a:off x="971280" y="765000"/>
            <a:ext cx="1800" cy="3168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2"/>
          <p:cNvSpPr/>
          <p:nvPr/>
        </p:nvSpPr>
        <p:spPr>
          <a:xfrm flipV="1">
            <a:off x="973080" y="3931920"/>
            <a:ext cx="3527280" cy="18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3"/>
          <p:cNvSpPr/>
          <p:nvPr/>
        </p:nvSpPr>
        <p:spPr>
          <a:xfrm flipH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4"/>
          <p:cNvSpPr/>
          <p:nvPr/>
        </p:nvSpPr>
        <p:spPr>
          <a:xfrm flipH="1" flipV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Line 5"/>
          <p:cNvSpPr/>
          <p:nvPr/>
        </p:nvSpPr>
        <p:spPr>
          <a:xfrm flipH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6"/>
          <p:cNvSpPr/>
          <p:nvPr/>
        </p:nvSpPr>
        <p:spPr>
          <a:xfrm flipH="1" flipV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7"/>
          <p:cNvSpPr/>
          <p:nvPr/>
        </p:nvSpPr>
        <p:spPr>
          <a:xfrm>
            <a:off x="3419640" y="17748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8"/>
          <p:cNvSpPr/>
          <p:nvPr/>
        </p:nvSpPr>
        <p:spPr>
          <a:xfrm>
            <a:off x="4140360" y="163188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9"/>
          <p:cNvSpPr/>
          <p:nvPr/>
        </p:nvSpPr>
        <p:spPr>
          <a:xfrm>
            <a:off x="3205080" y="2709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0"/>
          <p:cNvSpPr/>
          <p:nvPr/>
        </p:nvSpPr>
        <p:spPr>
          <a:xfrm>
            <a:off x="3564000" y="335916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11"/>
          <p:cNvSpPr/>
          <p:nvPr/>
        </p:nvSpPr>
        <p:spPr>
          <a:xfrm>
            <a:off x="4356000" y="24955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12"/>
          <p:cNvSpPr/>
          <p:nvPr/>
        </p:nvSpPr>
        <p:spPr>
          <a:xfrm>
            <a:off x="2629080" y="3357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13"/>
          <p:cNvSpPr/>
          <p:nvPr/>
        </p:nvSpPr>
        <p:spPr>
          <a:xfrm>
            <a:off x="3205080" y="11984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14"/>
          <p:cNvSpPr/>
          <p:nvPr/>
        </p:nvSpPr>
        <p:spPr>
          <a:xfrm>
            <a:off x="3492360" y="838080"/>
            <a:ext cx="144000" cy="144000"/>
          </a:xfrm>
          <a:prstGeom prst="ellipse">
            <a:avLst/>
          </a:prstGeom>
          <a:solidFill>
            <a:schemeClr val="accent1"/>
          </a:solidFill>
          <a:ln w="3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Line 15"/>
          <p:cNvSpPr/>
          <p:nvPr/>
        </p:nvSpPr>
        <p:spPr>
          <a:xfrm flipH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Line 16"/>
          <p:cNvSpPr/>
          <p:nvPr/>
        </p:nvSpPr>
        <p:spPr>
          <a:xfrm flipH="1" flipV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Line 17"/>
          <p:cNvSpPr/>
          <p:nvPr/>
        </p:nvSpPr>
        <p:spPr>
          <a:xfrm flipH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18"/>
          <p:cNvSpPr/>
          <p:nvPr/>
        </p:nvSpPr>
        <p:spPr>
          <a:xfrm flipH="1" flipV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Line 19"/>
          <p:cNvSpPr/>
          <p:nvPr/>
        </p:nvSpPr>
        <p:spPr>
          <a:xfrm flipH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Line 20"/>
          <p:cNvSpPr/>
          <p:nvPr/>
        </p:nvSpPr>
        <p:spPr>
          <a:xfrm flipH="1" flipV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Line 21"/>
          <p:cNvSpPr/>
          <p:nvPr/>
        </p:nvSpPr>
        <p:spPr>
          <a:xfrm flipH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22"/>
          <p:cNvSpPr/>
          <p:nvPr/>
        </p:nvSpPr>
        <p:spPr>
          <a:xfrm flipH="1" flipV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23"/>
          <p:cNvSpPr/>
          <p:nvPr/>
        </p:nvSpPr>
        <p:spPr>
          <a:xfrm flipH="1" flipV="1">
            <a:off x="1834920" y="404640"/>
            <a:ext cx="2881440" cy="3024360"/>
          </a:xfrm>
          <a:prstGeom prst="line">
            <a:avLst/>
          </a:prstGeom>
          <a:ln w="475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4"/>
          <p:cNvSpPr/>
          <p:nvPr/>
        </p:nvSpPr>
        <p:spPr>
          <a:xfrm>
            <a:off x="1164240" y="4437000"/>
            <a:ext cx="471960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this a good decision boundary?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63" name="Object 25"/>
          <p:cNvGraphicFramePr/>
          <p:nvPr/>
        </p:nvGraphicFramePr>
        <p:xfrm>
          <a:off x="2987640" y="5973840"/>
          <a:ext cx="791640" cy="40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364" name="Object 3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987640" y="5973840"/>
                        <a:ext cx="791640" cy="407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CustomShape 26"/>
          <p:cNvSpPr/>
          <p:nvPr/>
        </p:nvSpPr>
        <p:spPr>
          <a:xfrm>
            <a:off x="1393200" y="6033960"/>
            <a:ext cx="2955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66" name="Object 27"/>
          <p:cNvGraphicFramePr/>
          <p:nvPr/>
        </p:nvGraphicFramePr>
        <p:xfrm>
          <a:off x="4140360" y="6021360"/>
          <a:ext cx="3671640" cy="34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367" name="Object 34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4140360" y="6021360"/>
                        <a:ext cx="3671640" cy="34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" name="Object 28"/>
          <p:cNvGraphicFramePr/>
          <p:nvPr/>
        </p:nvGraphicFramePr>
        <p:xfrm>
          <a:off x="1836720" y="5805360"/>
          <a:ext cx="1150560" cy="8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369" name="Object 35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36720" y="5805360"/>
                        <a:ext cx="1150560" cy="8442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Line 1"/>
          <p:cNvSpPr/>
          <p:nvPr/>
        </p:nvSpPr>
        <p:spPr>
          <a:xfrm flipH="1" flipV="1">
            <a:off x="971280" y="765000"/>
            <a:ext cx="1800" cy="3168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2"/>
          <p:cNvSpPr/>
          <p:nvPr/>
        </p:nvSpPr>
        <p:spPr>
          <a:xfrm flipV="1">
            <a:off x="973080" y="3931920"/>
            <a:ext cx="3527280" cy="18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3"/>
          <p:cNvSpPr/>
          <p:nvPr/>
        </p:nvSpPr>
        <p:spPr>
          <a:xfrm flipH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Line 4"/>
          <p:cNvSpPr/>
          <p:nvPr/>
        </p:nvSpPr>
        <p:spPr>
          <a:xfrm flipH="1" flipV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Line 5"/>
          <p:cNvSpPr/>
          <p:nvPr/>
        </p:nvSpPr>
        <p:spPr>
          <a:xfrm flipH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Line 6"/>
          <p:cNvSpPr/>
          <p:nvPr/>
        </p:nvSpPr>
        <p:spPr>
          <a:xfrm flipH="1" flipV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7"/>
          <p:cNvSpPr/>
          <p:nvPr/>
        </p:nvSpPr>
        <p:spPr>
          <a:xfrm>
            <a:off x="3419640" y="17748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8"/>
          <p:cNvSpPr/>
          <p:nvPr/>
        </p:nvSpPr>
        <p:spPr>
          <a:xfrm>
            <a:off x="4140360" y="163188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9"/>
          <p:cNvSpPr/>
          <p:nvPr/>
        </p:nvSpPr>
        <p:spPr>
          <a:xfrm>
            <a:off x="3205080" y="2709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0"/>
          <p:cNvSpPr/>
          <p:nvPr/>
        </p:nvSpPr>
        <p:spPr>
          <a:xfrm>
            <a:off x="3564000" y="335916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1"/>
          <p:cNvSpPr/>
          <p:nvPr/>
        </p:nvSpPr>
        <p:spPr>
          <a:xfrm>
            <a:off x="4356000" y="24955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2"/>
          <p:cNvSpPr/>
          <p:nvPr/>
        </p:nvSpPr>
        <p:spPr>
          <a:xfrm>
            <a:off x="2629080" y="3357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3"/>
          <p:cNvSpPr/>
          <p:nvPr/>
        </p:nvSpPr>
        <p:spPr>
          <a:xfrm>
            <a:off x="3205080" y="11984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4"/>
          <p:cNvSpPr/>
          <p:nvPr/>
        </p:nvSpPr>
        <p:spPr>
          <a:xfrm>
            <a:off x="3492360" y="838080"/>
            <a:ext cx="144000" cy="144000"/>
          </a:xfrm>
          <a:prstGeom prst="ellipse">
            <a:avLst/>
          </a:prstGeom>
          <a:solidFill>
            <a:schemeClr val="accent1"/>
          </a:solidFill>
          <a:ln w="3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Line 15"/>
          <p:cNvSpPr/>
          <p:nvPr/>
        </p:nvSpPr>
        <p:spPr>
          <a:xfrm flipH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Line 16"/>
          <p:cNvSpPr/>
          <p:nvPr/>
        </p:nvSpPr>
        <p:spPr>
          <a:xfrm flipH="1" flipV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Line 17"/>
          <p:cNvSpPr/>
          <p:nvPr/>
        </p:nvSpPr>
        <p:spPr>
          <a:xfrm flipH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Line 18"/>
          <p:cNvSpPr/>
          <p:nvPr/>
        </p:nvSpPr>
        <p:spPr>
          <a:xfrm flipH="1" flipV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Line 19"/>
          <p:cNvSpPr/>
          <p:nvPr/>
        </p:nvSpPr>
        <p:spPr>
          <a:xfrm flipH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Line 20"/>
          <p:cNvSpPr/>
          <p:nvPr/>
        </p:nvSpPr>
        <p:spPr>
          <a:xfrm flipH="1" flipV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Line 21"/>
          <p:cNvSpPr/>
          <p:nvPr/>
        </p:nvSpPr>
        <p:spPr>
          <a:xfrm flipH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22"/>
          <p:cNvSpPr/>
          <p:nvPr/>
        </p:nvSpPr>
        <p:spPr>
          <a:xfrm flipH="1" flipV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Line 23"/>
          <p:cNvSpPr/>
          <p:nvPr/>
        </p:nvSpPr>
        <p:spPr>
          <a:xfrm flipH="1" flipV="1">
            <a:off x="2050920" y="475920"/>
            <a:ext cx="2305080" cy="3600720"/>
          </a:xfrm>
          <a:prstGeom prst="line">
            <a:avLst/>
          </a:prstGeom>
          <a:ln w="475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24"/>
          <p:cNvSpPr/>
          <p:nvPr/>
        </p:nvSpPr>
        <p:spPr>
          <a:xfrm>
            <a:off x="6064200" y="1647720"/>
            <a:ext cx="1603080" cy="1836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1.0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0.2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0.05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4" name="Object 25"/>
          <p:cNvGraphicFramePr/>
          <p:nvPr/>
        </p:nvGraphicFramePr>
        <p:xfrm>
          <a:off x="2987640" y="5973840"/>
          <a:ext cx="791640" cy="40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395" name="Object 3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987640" y="5973840"/>
                        <a:ext cx="791640" cy="407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" name="CustomShape 26"/>
          <p:cNvSpPr/>
          <p:nvPr/>
        </p:nvSpPr>
        <p:spPr>
          <a:xfrm>
            <a:off x="1393200" y="6033960"/>
            <a:ext cx="2955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7" name="Object 27"/>
          <p:cNvGraphicFramePr/>
          <p:nvPr/>
        </p:nvGraphicFramePr>
        <p:xfrm>
          <a:off x="4140360" y="6021360"/>
          <a:ext cx="3671640" cy="34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398" name="Object 34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4140360" y="6021360"/>
                        <a:ext cx="3671640" cy="34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" name="Object 28"/>
          <p:cNvGraphicFramePr/>
          <p:nvPr/>
        </p:nvGraphicFramePr>
        <p:xfrm>
          <a:off x="1836720" y="5805360"/>
          <a:ext cx="1150560" cy="8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400" name="Object 35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36720" y="5805360"/>
                        <a:ext cx="1150560" cy="8442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ne 1"/>
          <p:cNvSpPr/>
          <p:nvPr/>
        </p:nvSpPr>
        <p:spPr>
          <a:xfrm flipH="1" flipV="1">
            <a:off x="971280" y="765000"/>
            <a:ext cx="1800" cy="3168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Line 2"/>
          <p:cNvSpPr/>
          <p:nvPr/>
        </p:nvSpPr>
        <p:spPr>
          <a:xfrm flipV="1">
            <a:off x="973080" y="3931920"/>
            <a:ext cx="3527280" cy="18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Line 3"/>
          <p:cNvSpPr/>
          <p:nvPr/>
        </p:nvSpPr>
        <p:spPr>
          <a:xfrm flipH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Line 4"/>
          <p:cNvSpPr/>
          <p:nvPr/>
        </p:nvSpPr>
        <p:spPr>
          <a:xfrm flipH="1" flipV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Line 5"/>
          <p:cNvSpPr/>
          <p:nvPr/>
        </p:nvSpPr>
        <p:spPr>
          <a:xfrm flipH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Line 6"/>
          <p:cNvSpPr/>
          <p:nvPr/>
        </p:nvSpPr>
        <p:spPr>
          <a:xfrm flipH="1" flipV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7"/>
          <p:cNvSpPr/>
          <p:nvPr/>
        </p:nvSpPr>
        <p:spPr>
          <a:xfrm>
            <a:off x="3419640" y="17748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8"/>
          <p:cNvSpPr/>
          <p:nvPr/>
        </p:nvSpPr>
        <p:spPr>
          <a:xfrm>
            <a:off x="4140360" y="163188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3205080" y="2709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3564000" y="335916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11"/>
          <p:cNvSpPr/>
          <p:nvPr/>
        </p:nvSpPr>
        <p:spPr>
          <a:xfrm>
            <a:off x="4356000" y="24955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12"/>
          <p:cNvSpPr/>
          <p:nvPr/>
        </p:nvSpPr>
        <p:spPr>
          <a:xfrm>
            <a:off x="2629080" y="3357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13"/>
          <p:cNvSpPr/>
          <p:nvPr/>
        </p:nvSpPr>
        <p:spPr>
          <a:xfrm>
            <a:off x="3205080" y="11984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14"/>
          <p:cNvSpPr/>
          <p:nvPr/>
        </p:nvSpPr>
        <p:spPr>
          <a:xfrm>
            <a:off x="3492360" y="838080"/>
            <a:ext cx="144000" cy="144000"/>
          </a:xfrm>
          <a:prstGeom prst="ellipse">
            <a:avLst/>
          </a:prstGeom>
          <a:solidFill>
            <a:schemeClr val="accent1"/>
          </a:solidFill>
          <a:ln w="3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Line 15"/>
          <p:cNvSpPr/>
          <p:nvPr/>
        </p:nvSpPr>
        <p:spPr>
          <a:xfrm flipH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16"/>
          <p:cNvSpPr/>
          <p:nvPr/>
        </p:nvSpPr>
        <p:spPr>
          <a:xfrm flipH="1" flipV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17"/>
          <p:cNvSpPr/>
          <p:nvPr/>
        </p:nvSpPr>
        <p:spPr>
          <a:xfrm flipH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Line 18"/>
          <p:cNvSpPr/>
          <p:nvPr/>
        </p:nvSpPr>
        <p:spPr>
          <a:xfrm flipH="1" flipV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Line 19"/>
          <p:cNvSpPr/>
          <p:nvPr/>
        </p:nvSpPr>
        <p:spPr>
          <a:xfrm flipH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Line 20"/>
          <p:cNvSpPr/>
          <p:nvPr/>
        </p:nvSpPr>
        <p:spPr>
          <a:xfrm flipH="1" flipV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Line 21"/>
          <p:cNvSpPr/>
          <p:nvPr/>
        </p:nvSpPr>
        <p:spPr>
          <a:xfrm flipH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Line 22"/>
          <p:cNvSpPr/>
          <p:nvPr/>
        </p:nvSpPr>
        <p:spPr>
          <a:xfrm flipH="1" flipV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Line 23"/>
          <p:cNvSpPr/>
          <p:nvPr/>
        </p:nvSpPr>
        <p:spPr>
          <a:xfrm flipH="1" flipV="1">
            <a:off x="2484360" y="475920"/>
            <a:ext cx="1366560" cy="3889440"/>
          </a:xfrm>
          <a:prstGeom prst="line">
            <a:avLst/>
          </a:prstGeom>
          <a:ln w="475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24"/>
          <p:cNvSpPr/>
          <p:nvPr/>
        </p:nvSpPr>
        <p:spPr>
          <a:xfrm>
            <a:off x="6064200" y="1647720"/>
            <a:ext cx="1603080" cy="1836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2.1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0.2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0.05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5" name="Object 25"/>
          <p:cNvGraphicFramePr/>
          <p:nvPr/>
        </p:nvGraphicFramePr>
        <p:xfrm>
          <a:off x="2987640" y="5973840"/>
          <a:ext cx="791640" cy="40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426" name="Object 3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987640" y="5973840"/>
                        <a:ext cx="791640" cy="407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CustomShape 26"/>
          <p:cNvSpPr/>
          <p:nvPr/>
        </p:nvSpPr>
        <p:spPr>
          <a:xfrm>
            <a:off x="1393200" y="6033960"/>
            <a:ext cx="2955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8" name="Object 27"/>
          <p:cNvGraphicFramePr/>
          <p:nvPr/>
        </p:nvGraphicFramePr>
        <p:xfrm>
          <a:off x="4140360" y="6021360"/>
          <a:ext cx="3671640" cy="34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429" name="Object 34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4140360" y="6021360"/>
                        <a:ext cx="3671640" cy="34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" name="Object 28"/>
          <p:cNvGraphicFramePr/>
          <p:nvPr/>
        </p:nvGraphicFramePr>
        <p:xfrm>
          <a:off x="1836720" y="5805360"/>
          <a:ext cx="1150560" cy="8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431" name="Object 35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36720" y="5805360"/>
                        <a:ext cx="1150560" cy="8442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ine 1"/>
          <p:cNvSpPr/>
          <p:nvPr/>
        </p:nvSpPr>
        <p:spPr>
          <a:xfrm flipH="1" flipV="1">
            <a:off x="971280" y="765000"/>
            <a:ext cx="1800" cy="3168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Line 2"/>
          <p:cNvSpPr/>
          <p:nvPr/>
        </p:nvSpPr>
        <p:spPr>
          <a:xfrm flipV="1">
            <a:off x="973080" y="3931920"/>
            <a:ext cx="3527280" cy="18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Line 3"/>
          <p:cNvSpPr/>
          <p:nvPr/>
        </p:nvSpPr>
        <p:spPr>
          <a:xfrm flipH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Line 4"/>
          <p:cNvSpPr/>
          <p:nvPr/>
        </p:nvSpPr>
        <p:spPr>
          <a:xfrm flipH="1" flipV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Line 5"/>
          <p:cNvSpPr/>
          <p:nvPr/>
        </p:nvSpPr>
        <p:spPr>
          <a:xfrm flipH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Line 6"/>
          <p:cNvSpPr/>
          <p:nvPr/>
        </p:nvSpPr>
        <p:spPr>
          <a:xfrm flipH="1" flipV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7"/>
          <p:cNvSpPr/>
          <p:nvPr/>
        </p:nvSpPr>
        <p:spPr>
          <a:xfrm>
            <a:off x="3419640" y="17748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4140360" y="163188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9"/>
          <p:cNvSpPr/>
          <p:nvPr/>
        </p:nvSpPr>
        <p:spPr>
          <a:xfrm>
            <a:off x="3205080" y="2709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10"/>
          <p:cNvSpPr/>
          <p:nvPr/>
        </p:nvSpPr>
        <p:spPr>
          <a:xfrm>
            <a:off x="3564000" y="335916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11"/>
          <p:cNvSpPr/>
          <p:nvPr/>
        </p:nvSpPr>
        <p:spPr>
          <a:xfrm>
            <a:off x="4356000" y="24955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12"/>
          <p:cNvSpPr/>
          <p:nvPr/>
        </p:nvSpPr>
        <p:spPr>
          <a:xfrm>
            <a:off x="2629080" y="3357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13"/>
          <p:cNvSpPr/>
          <p:nvPr/>
        </p:nvSpPr>
        <p:spPr>
          <a:xfrm>
            <a:off x="3205080" y="11984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14"/>
          <p:cNvSpPr/>
          <p:nvPr/>
        </p:nvSpPr>
        <p:spPr>
          <a:xfrm>
            <a:off x="3492360" y="838080"/>
            <a:ext cx="144000" cy="144000"/>
          </a:xfrm>
          <a:prstGeom prst="ellipse">
            <a:avLst/>
          </a:prstGeom>
          <a:solidFill>
            <a:schemeClr val="accent1"/>
          </a:solidFill>
          <a:ln w="3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15"/>
          <p:cNvSpPr/>
          <p:nvPr/>
        </p:nvSpPr>
        <p:spPr>
          <a:xfrm flipH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Line 16"/>
          <p:cNvSpPr/>
          <p:nvPr/>
        </p:nvSpPr>
        <p:spPr>
          <a:xfrm flipH="1" flipV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Line 17"/>
          <p:cNvSpPr/>
          <p:nvPr/>
        </p:nvSpPr>
        <p:spPr>
          <a:xfrm flipH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Line 18"/>
          <p:cNvSpPr/>
          <p:nvPr/>
        </p:nvSpPr>
        <p:spPr>
          <a:xfrm flipH="1" flipV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Line 19"/>
          <p:cNvSpPr/>
          <p:nvPr/>
        </p:nvSpPr>
        <p:spPr>
          <a:xfrm flipH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Line 20"/>
          <p:cNvSpPr/>
          <p:nvPr/>
        </p:nvSpPr>
        <p:spPr>
          <a:xfrm flipH="1" flipV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Line 21"/>
          <p:cNvSpPr/>
          <p:nvPr/>
        </p:nvSpPr>
        <p:spPr>
          <a:xfrm flipH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Line 22"/>
          <p:cNvSpPr/>
          <p:nvPr/>
        </p:nvSpPr>
        <p:spPr>
          <a:xfrm flipH="1" flipV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Line 23"/>
          <p:cNvSpPr/>
          <p:nvPr/>
        </p:nvSpPr>
        <p:spPr>
          <a:xfrm flipH="1" flipV="1">
            <a:off x="2842920" y="404640"/>
            <a:ext cx="289080" cy="4103640"/>
          </a:xfrm>
          <a:prstGeom prst="line">
            <a:avLst/>
          </a:prstGeom>
          <a:ln w="475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24"/>
          <p:cNvSpPr/>
          <p:nvPr/>
        </p:nvSpPr>
        <p:spPr>
          <a:xfrm>
            <a:off x="6064200" y="1647720"/>
            <a:ext cx="1603080" cy="1836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1.9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0.02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0.05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56" name="Object 25"/>
          <p:cNvGraphicFramePr/>
          <p:nvPr/>
        </p:nvGraphicFramePr>
        <p:xfrm>
          <a:off x="2987640" y="5973840"/>
          <a:ext cx="791640" cy="40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457" name="Object 3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987640" y="5973840"/>
                        <a:ext cx="791640" cy="407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" name="CustomShape 26"/>
          <p:cNvSpPr/>
          <p:nvPr/>
        </p:nvSpPr>
        <p:spPr>
          <a:xfrm>
            <a:off x="1393200" y="6033960"/>
            <a:ext cx="29556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59" name="Object 27"/>
          <p:cNvGraphicFramePr/>
          <p:nvPr/>
        </p:nvGraphicFramePr>
        <p:xfrm>
          <a:off x="4140360" y="6021360"/>
          <a:ext cx="3671640" cy="34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460" name="Object 34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4140360" y="6021360"/>
                        <a:ext cx="3671640" cy="34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" name="Object 28"/>
          <p:cNvGraphicFramePr/>
          <p:nvPr/>
        </p:nvGraphicFramePr>
        <p:xfrm>
          <a:off x="1836720" y="5805360"/>
          <a:ext cx="1150560" cy="84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462" name="Object 35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36720" y="5805360"/>
                        <a:ext cx="1150560" cy="8442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Artificial Neutral Network (ANN)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04920" y="1447920"/>
            <a:ext cx="8686440" cy="5257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 system that is based on the </a:t>
            </a: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biological neural network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such as the brain.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brain has approximately </a:t>
            </a:r>
            <a:r>
              <a:rPr lang="en-US" sz="2400" b="0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 billion </a:t>
            </a: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neurons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communicate through </a:t>
            </a:r>
            <a:r>
              <a:rPr lang="en-US" sz="2400" b="1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electro-chemical signals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neurons are connected through junctions called synapses.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neuron receives thousands of connections with other neurons, constantly receiving incoming signals to reach the cell body.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the resulting sum of the signals above a certain threshold, a response is sent through the axon.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ANN attempts to recreate the computational mirror of the biological neural network.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ine 1"/>
          <p:cNvSpPr/>
          <p:nvPr/>
        </p:nvSpPr>
        <p:spPr>
          <a:xfrm flipH="1" flipV="1">
            <a:off x="971280" y="765000"/>
            <a:ext cx="1800" cy="3168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Line 2"/>
          <p:cNvSpPr/>
          <p:nvPr/>
        </p:nvSpPr>
        <p:spPr>
          <a:xfrm flipV="1">
            <a:off x="973080" y="3931920"/>
            <a:ext cx="3527280" cy="18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Line 3"/>
          <p:cNvSpPr/>
          <p:nvPr/>
        </p:nvSpPr>
        <p:spPr>
          <a:xfrm flipH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Line 4"/>
          <p:cNvSpPr/>
          <p:nvPr/>
        </p:nvSpPr>
        <p:spPr>
          <a:xfrm flipH="1" flipV="1">
            <a:off x="1476360" y="9824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Line 5"/>
          <p:cNvSpPr/>
          <p:nvPr/>
        </p:nvSpPr>
        <p:spPr>
          <a:xfrm flipH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Line 6"/>
          <p:cNvSpPr/>
          <p:nvPr/>
        </p:nvSpPr>
        <p:spPr>
          <a:xfrm flipH="1" flipV="1">
            <a:off x="2124000" y="105408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7"/>
          <p:cNvSpPr/>
          <p:nvPr/>
        </p:nvSpPr>
        <p:spPr>
          <a:xfrm>
            <a:off x="3419640" y="177480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8"/>
          <p:cNvSpPr/>
          <p:nvPr/>
        </p:nvSpPr>
        <p:spPr>
          <a:xfrm>
            <a:off x="4140360" y="163188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9"/>
          <p:cNvSpPr/>
          <p:nvPr/>
        </p:nvSpPr>
        <p:spPr>
          <a:xfrm>
            <a:off x="3205080" y="2709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10"/>
          <p:cNvSpPr/>
          <p:nvPr/>
        </p:nvSpPr>
        <p:spPr>
          <a:xfrm>
            <a:off x="3564000" y="335916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11"/>
          <p:cNvSpPr/>
          <p:nvPr/>
        </p:nvSpPr>
        <p:spPr>
          <a:xfrm>
            <a:off x="4356000" y="24955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2"/>
          <p:cNvSpPr/>
          <p:nvPr/>
        </p:nvSpPr>
        <p:spPr>
          <a:xfrm>
            <a:off x="2629080" y="335772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13"/>
          <p:cNvSpPr/>
          <p:nvPr/>
        </p:nvSpPr>
        <p:spPr>
          <a:xfrm>
            <a:off x="3205080" y="1198440"/>
            <a:ext cx="144000" cy="144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4"/>
          <p:cNvSpPr/>
          <p:nvPr/>
        </p:nvSpPr>
        <p:spPr>
          <a:xfrm>
            <a:off x="3492360" y="838080"/>
            <a:ext cx="144000" cy="144000"/>
          </a:xfrm>
          <a:prstGeom prst="ellipse">
            <a:avLst/>
          </a:prstGeom>
          <a:solidFill>
            <a:schemeClr val="accent1"/>
          </a:solidFill>
          <a:ln w="3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15"/>
          <p:cNvSpPr/>
          <p:nvPr/>
        </p:nvSpPr>
        <p:spPr>
          <a:xfrm flipH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Line 16"/>
          <p:cNvSpPr/>
          <p:nvPr/>
        </p:nvSpPr>
        <p:spPr>
          <a:xfrm flipH="1" flipV="1">
            <a:off x="1260360" y="1484280"/>
            <a:ext cx="14436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Line 17"/>
          <p:cNvSpPr/>
          <p:nvPr/>
        </p:nvSpPr>
        <p:spPr>
          <a:xfrm flipH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Line 18"/>
          <p:cNvSpPr/>
          <p:nvPr/>
        </p:nvSpPr>
        <p:spPr>
          <a:xfrm flipH="1" flipV="1">
            <a:off x="1260360" y="184464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Line 19"/>
          <p:cNvSpPr/>
          <p:nvPr/>
        </p:nvSpPr>
        <p:spPr>
          <a:xfrm flipH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0"/>
          <p:cNvSpPr/>
          <p:nvPr/>
        </p:nvSpPr>
        <p:spPr>
          <a:xfrm flipH="1" flipV="1">
            <a:off x="1908000" y="1915920"/>
            <a:ext cx="144360" cy="144360"/>
          </a:xfrm>
          <a:prstGeom prst="line">
            <a:avLst/>
          </a:prstGeom>
          <a:ln w="66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Line 21"/>
          <p:cNvSpPr/>
          <p:nvPr/>
        </p:nvSpPr>
        <p:spPr>
          <a:xfrm flipH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Line 22"/>
          <p:cNvSpPr/>
          <p:nvPr/>
        </p:nvSpPr>
        <p:spPr>
          <a:xfrm flipH="1" flipV="1">
            <a:off x="2339640" y="1628640"/>
            <a:ext cx="144720" cy="144360"/>
          </a:xfrm>
          <a:prstGeom prst="line">
            <a:avLst/>
          </a:prstGeom>
          <a:ln w="540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Line 23"/>
          <p:cNvSpPr/>
          <p:nvPr/>
        </p:nvSpPr>
        <p:spPr>
          <a:xfrm flipV="1">
            <a:off x="2268360" y="404640"/>
            <a:ext cx="574560" cy="4032360"/>
          </a:xfrm>
          <a:prstGeom prst="line">
            <a:avLst/>
          </a:prstGeom>
          <a:ln w="475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4"/>
          <p:cNvSpPr/>
          <p:nvPr/>
        </p:nvSpPr>
        <p:spPr>
          <a:xfrm>
            <a:off x="457560" y="4869000"/>
            <a:ext cx="7895520" cy="1614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Changing the weights/threshold makes the decision boundary move.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Pointless / impossible to do it by hand – only ok for simple 2-D case.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need an algorithm….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25"/>
          <p:cNvSpPr/>
          <p:nvPr/>
        </p:nvSpPr>
        <p:spPr>
          <a:xfrm>
            <a:off x="6064200" y="1647720"/>
            <a:ext cx="1603080" cy="1836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-0.8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0.03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0.05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8" name="Object 1"/>
          <p:cNvGraphicFramePr/>
          <p:nvPr/>
        </p:nvGraphicFramePr>
        <p:xfrm>
          <a:off x="719280" y="2405160"/>
          <a:ext cx="3349440" cy="53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489" name="Object 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719280" y="2405160"/>
                        <a:ext cx="3349440" cy="531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" name="Object 2"/>
          <p:cNvGraphicFramePr/>
          <p:nvPr/>
        </p:nvGraphicFramePr>
        <p:xfrm>
          <a:off x="750960" y="1757520"/>
          <a:ext cx="3317400" cy="54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491" name="Object 3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750960" y="1757520"/>
                        <a:ext cx="3317400" cy="541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" name="CustomShape 3"/>
          <p:cNvSpPr/>
          <p:nvPr/>
        </p:nvSpPr>
        <p:spPr>
          <a:xfrm>
            <a:off x="684360" y="4421160"/>
            <a:ext cx="7543440" cy="2182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Q1. What is the activation,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, of the neuron?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Q2. Does the neuron fire?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Q3. What if we set threshold at 0.5 and weight #3 to zero?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93" name="Object 4"/>
          <p:cNvGraphicFramePr/>
          <p:nvPr/>
        </p:nvGraphicFramePr>
        <p:xfrm>
          <a:off x="1817640" y="3054240"/>
          <a:ext cx="1188720" cy="50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494" name="Object 5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17640" y="3054240"/>
                        <a:ext cx="1188720" cy="504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5" name="Line 5"/>
          <p:cNvSpPr/>
          <p:nvPr/>
        </p:nvSpPr>
        <p:spPr>
          <a:xfrm>
            <a:off x="6038640" y="278424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Line 6"/>
          <p:cNvSpPr/>
          <p:nvPr/>
        </p:nvSpPr>
        <p:spPr>
          <a:xfrm>
            <a:off x="6038640" y="324144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Line 7"/>
          <p:cNvSpPr/>
          <p:nvPr/>
        </p:nvSpPr>
        <p:spPr>
          <a:xfrm flipV="1">
            <a:off x="6038640" y="347004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Line 8"/>
          <p:cNvSpPr/>
          <p:nvPr/>
        </p:nvSpPr>
        <p:spPr>
          <a:xfrm>
            <a:off x="7486560" y="324144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9"/>
          <p:cNvSpPr/>
          <p:nvPr/>
        </p:nvSpPr>
        <p:spPr>
          <a:xfrm>
            <a:off x="6737400" y="2898720"/>
            <a:ext cx="720360" cy="71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10"/>
          <p:cNvSpPr/>
          <p:nvPr/>
        </p:nvSpPr>
        <p:spPr>
          <a:xfrm>
            <a:off x="6164640" y="2571840"/>
            <a:ext cx="472320" cy="135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w3</a:t>
            </a:r>
          </a:p>
        </p:txBody>
      </p:sp>
      <p:sp>
        <p:nvSpPr>
          <p:cNvPr id="501" name="CustomShape 11"/>
          <p:cNvSpPr/>
          <p:nvPr/>
        </p:nvSpPr>
        <p:spPr>
          <a:xfrm>
            <a:off x="5543280" y="2538360"/>
            <a:ext cx="421920" cy="1400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x3</a:t>
            </a:r>
          </a:p>
        </p:txBody>
      </p:sp>
      <p:graphicFrame>
        <p:nvGraphicFramePr>
          <p:cNvPr id="502" name="Object 12"/>
          <p:cNvGraphicFramePr/>
          <p:nvPr/>
        </p:nvGraphicFramePr>
        <p:xfrm>
          <a:off x="5940360" y="1351080"/>
          <a:ext cx="1510920" cy="91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503" name="Object 14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5940360" y="1351080"/>
                        <a:ext cx="1510920" cy="9172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4" name="CustomShape 13"/>
          <p:cNvSpPr/>
          <p:nvPr/>
        </p:nvSpPr>
        <p:spPr>
          <a:xfrm>
            <a:off x="5003640" y="1279440"/>
            <a:ext cx="3455640" cy="314136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14"/>
          <p:cNvSpPr/>
          <p:nvPr/>
        </p:nvSpPr>
        <p:spPr>
          <a:xfrm>
            <a:off x="541440" y="1397160"/>
            <a:ext cx="3742920" cy="251892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15"/>
          <p:cNvSpPr/>
          <p:nvPr/>
        </p:nvSpPr>
        <p:spPr>
          <a:xfrm>
            <a:off x="179280" y="198360"/>
            <a:ext cx="8461080" cy="577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Object 1"/>
          <p:cNvGraphicFramePr/>
          <p:nvPr/>
        </p:nvGraphicFramePr>
        <p:xfrm>
          <a:off x="719280" y="1484280"/>
          <a:ext cx="3349440" cy="53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508" name="Object 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719280" y="1484280"/>
                        <a:ext cx="3349440" cy="531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" name="Object 2"/>
          <p:cNvGraphicFramePr/>
          <p:nvPr/>
        </p:nvGraphicFramePr>
        <p:xfrm>
          <a:off x="747720" y="836640"/>
          <a:ext cx="3317400" cy="54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510" name="Object 3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747720" y="836640"/>
                        <a:ext cx="3317400" cy="541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1" name="Object 3"/>
          <p:cNvGraphicFramePr/>
          <p:nvPr/>
        </p:nvGraphicFramePr>
        <p:xfrm>
          <a:off x="1817640" y="2133720"/>
          <a:ext cx="1188720" cy="50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512" name="Object 4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17640" y="2133720"/>
                        <a:ext cx="1188720" cy="504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" name="Line 4"/>
          <p:cNvSpPr/>
          <p:nvPr/>
        </p:nvSpPr>
        <p:spPr>
          <a:xfrm>
            <a:off x="6038640" y="18381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Line 5"/>
          <p:cNvSpPr/>
          <p:nvPr/>
        </p:nvSpPr>
        <p:spPr>
          <a:xfrm>
            <a:off x="603864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Line 6"/>
          <p:cNvSpPr/>
          <p:nvPr/>
        </p:nvSpPr>
        <p:spPr>
          <a:xfrm flipV="1">
            <a:off x="6038640" y="25239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Line 7"/>
          <p:cNvSpPr/>
          <p:nvPr/>
        </p:nvSpPr>
        <p:spPr>
          <a:xfrm>
            <a:off x="748656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8"/>
          <p:cNvSpPr/>
          <p:nvPr/>
        </p:nvSpPr>
        <p:spPr>
          <a:xfrm>
            <a:off x="6737400" y="1952640"/>
            <a:ext cx="720360" cy="71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9"/>
          <p:cNvSpPr/>
          <p:nvPr/>
        </p:nvSpPr>
        <p:spPr>
          <a:xfrm>
            <a:off x="6164640" y="1625760"/>
            <a:ext cx="472320" cy="135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w3</a:t>
            </a:r>
          </a:p>
        </p:txBody>
      </p:sp>
      <p:sp>
        <p:nvSpPr>
          <p:cNvPr id="519" name="CustomShape 10"/>
          <p:cNvSpPr/>
          <p:nvPr/>
        </p:nvSpPr>
        <p:spPr>
          <a:xfrm>
            <a:off x="5543280" y="1592280"/>
            <a:ext cx="421920" cy="1400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x3</a:t>
            </a:r>
          </a:p>
        </p:txBody>
      </p:sp>
      <p:graphicFrame>
        <p:nvGraphicFramePr>
          <p:cNvPr id="520" name="Object 11"/>
          <p:cNvGraphicFramePr/>
          <p:nvPr/>
        </p:nvGraphicFramePr>
        <p:xfrm>
          <a:off x="5940360" y="404640"/>
          <a:ext cx="1510920" cy="91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521" name="Object 13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5940360" y="404640"/>
                        <a:ext cx="1510920" cy="9172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" name="CustomShape 12"/>
          <p:cNvSpPr/>
          <p:nvPr/>
        </p:nvSpPr>
        <p:spPr>
          <a:xfrm>
            <a:off x="5003640" y="333360"/>
            <a:ext cx="3455640" cy="314136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3"/>
          <p:cNvSpPr/>
          <p:nvPr/>
        </p:nvSpPr>
        <p:spPr>
          <a:xfrm>
            <a:off x="541440" y="476280"/>
            <a:ext cx="3742920" cy="251892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Line 14"/>
          <p:cNvSpPr/>
          <p:nvPr/>
        </p:nvSpPr>
        <p:spPr>
          <a:xfrm>
            <a:off x="6038640" y="18381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Line 15"/>
          <p:cNvSpPr/>
          <p:nvPr/>
        </p:nvSpPr>
        <p:spPr>
          <a:xfrm>
            <a:off x="603864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16"/>
          <p:cNvSpPr/>
          <p:nvPr/>
        </p:nvSpPr>
        <p:spPr>
          <a:xfrm flipV="1">
            <a:off x="6038640" y="25239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Line 17"/>
          <p:cNvSpPr/>
          <p:nvPr/>
        </p:nvSpPr>
        <p:spPr>
          <a:xfrm>
            <a:off x="748656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18"/>
          <p:cNvSpPr/>
          <p:nvPr/>
        </p:nvSpPr>
        <p:spPr>
          <a:xfrm>
            <a:off x="6737400" y="1952640"/>
            <a:ext cx="720360" cy="71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CustomShape 19"/>
          <p:cNvSpPr/>
          <p:nvPr/>
        </p:nvSpPr>
        <p:spPr>
          <a:xfrm>
            <a:off x="6164640" y="1625760"/>
            <a:ext cx="472320" cy="135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w3</a:t>
            </a:r>
          </a:p>
        </p:txBody>
      </p:sp>
      <p:sp>
        <p:nvSpPr>
          <p:cNvPr id="530" name="CustomShape 20"/>
          <p:cNvSpPr/>
          <p:nvPr/>
        </p:nvSpPr>
        <p:spPr>
          <a:xfrm>
            <a:off x="5543280" y="1592280"/>
            <a:ext cx="421920" cy="1400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x3</a:t>
            </a:r>
          </a:p>
        </p:txBody>
      </p:sp>
      <p:graphicFrame>
        <p:nvGraphicFramePr>
          <p:cNvPr id="531" name="Object 21"/>
          <p:cNvGraphicFramePr/>
          <p:nvPr/>
        </p:nvGraphicFramePr>
        <p:xfrm>
          <a:off x="5940360" y="404640"/>
          <a:ext cx="1510920" cy="91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12" imgW="0" imgH="0" progId="Equation.3">
                  <p:embed/>
                </p:oleObj>
              </mc:Choice>
              <mc:Fallback>
                <p:oleObj r:id="rId12" imgW="0" imgH="0" progId="Equation.3">
                  <p:embed/>
                  <p:pic>
                    <p:nvPicPr>
                      <p:cNvPr id="532" name="Object 24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5940360" y="404640"/>
                        <a:ext cx="1510920" cy="9172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" name="CustomShape 22"/>
          <p:cNvSpPr/>
          <p:nvPr/>
        </p:nvSpPr>
        <p:spPr>
          <a:xfrm>
            <a:off x="5003640" y="333360"/>
            <a:ext cx="3455640" cy="314136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534" name="Object 23"/>
          <p:cNvGraphicFramePr/>
          <p:nvPr/>
        </p:nvGraphicFramePr>
        <p:xfrm>
          <a:off x="971640" y="4076640"/>
          <a:ext cx="741636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13" imgW="0" imgH="0" progId="Equation.3">
                  <p:embed/>
                </p:oleObj>
              </mc:Choice>
              <mc:Fallback>
                <p:oleObj r:id="rId13" imgW="0" imgH="0" progId="Equation.3">
                  <p:embed/>
                  <p:pic>
                    <p:nvPicPr>
                      <p:cNvPr id="535" name="Object 26"/>
                      <p:cNvPicPr/>
                      <p:nvPr/>
                    </p:nvPicPr>
                    <p:blipFill>
                      <a:blip r:embed="rId14"/>
                      <a:stretch/>
                    </p:blipFill>
                    <p:spPr>
                      <a:xfrm>
                        <a:off x="971640" y="4076640"/>
                        <a:ext cx="7416360" cy="9648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" name="CustomShape 24"/>
          <p:cNvSpPr/>
          <p:nvPr/>
        </p:nvSpPr>
        <p:spPr>
          <a:xfrm>
            <a:off x="593280" y="3645000"/>
            <a:ext cx="61322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Q1. What is the activation,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of the neuron?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25"/>
          <p:cNvSpPr/>
          <p:nvPr/>
        </p:nvSpPr>
        <p:spPr>
          <a:xfrm>
            <a:off x="503640" y="5157720"/>
            <a:ext cx="368928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Q2. Does the neuron fire?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6"/>
          <p:cNvSpPr/>
          <p:nvPr/>
        </p:nvSpPr>
        <p:spPr>
          <a:xfrm>
            <a:off x="897480" y="5769000"/>
            <a:ext cx="5705640" cy="82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(activation &gt; threshold)  output=1 else output=0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…. So yes, it fires.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9" name="Object 1"/>
          <p:cNvGraphicFramePr/>
          <p:nvPr/>
        </p:nvGraphicFramePr>
        <p:xfrm>
          <a:off x="719280" y="1484280"/>
          <a:ext cx="3349440" cy="53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540" name="Object 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719280" y="1484280"/>
                        <a:ext cx="3349440" cy="531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" name="Object 2"/>
          <p:cNvGraphicFramePr/>
          <p:nvPr/>
        </p:nvGraphicFramePr>
        <p:xfrm>
          <a:off x="747720" y="836640"/>
          <a:ext cx="3317400" cy="54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542" name="Object 3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747720" y="836640"/>
                        <a:ext cx="3317400" cy="541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" name="Object 3"/>
          <p:cNvGraphicFramePr/>
          <p:nvPr/>
        </p:nvGraphicFramePr>
        <p:xfrm>
          <a:off x="1817640" y="2133720"/>
          <a:ext cx="1188720" cy="50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544" name="Object 4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817640" y="2133720"/>
                        <a:ext cx="1188720" cy="504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5" name="Line 4"/>
          <p:cNvSpPr/>
          <p:nvPr/>
        </p:nvSpPr>
        <p:spPr>
          <a:xfrm>
            <a:off x="6038640" y="18381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Line 5"/>
          <p:cNvSpPr/>
          <p:nvPr/>
        </p:nvSpPr>
        <p:spPr>
          <a:xfrm>
            <a:off x="603864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Line 6"/>
          <p:cNvSpPr/>
          <p:nvPr/>
        </p:nvSpPr>
        <p:spPr>
          <a:xfrm flipV="1">
            <a:off x="6038640" y="25239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Line 7"/>
          <p:cNvSpPr/>
          <p:nvPr/>
        </p:nvSpPr>
        <p:spPr>
          <a:xfrm>
            <a:off x="748656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8"/>
          <p:cNvSpPr/>
          <p:nvPr/>
        </p:nvSpPr>
        <p:spPr>
          <a:xfrm>
            <a:off x="6737400" y="1952640"/>
            <a:ext cx="720360" cy="71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9"/>
          <p:cNvSpPr/>
          <p:nvPr/>
        </p:nvSpPr>
        <p:spPr>
          <a:xfrm>
            <a:off x="6164640" y="1625760"/>
            <a:ext cx="472320" cy="135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w3</a:t>
            </a:r>
          </a:p>
        </p:txBody>
      </p:sp>
      <p:sp>
        <p:nvSpPr>
          <p:cNvPr id="551" name="CustomShape 10"/>
          <p:cNvSpPr/>
          <p:nvPr/>
        </p:nvSpPr>
        <p:spPr>
          <a:xfrm>
            <a:off x="5543280" y="1592280"/>
            <a:ext cx="421920" cy="1400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x3</a:t>
            </a:r>
          </a:p>
        </p:txBody>
      </p:sp>
      <p:graphicFrame>
        <p:nvGraphicFramePr>
          <p:cNvPr id="552" name="Object 11"/>
          <p:cNvGraphicFramePr/>
          <p:nvPr/>
        </p:nvGraphicFramePr>
        <p:xfrm>
          <a:off x="5940360" y="404640"/>
          <a:ext cx="1510920" cy="91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553" name="Object 13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5940360" y="404640"/>
                        <a:ext cx="1510920" cy="9172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" name="CustomShape 12"/>
          <p:cNvSpPr/>
          <p:nvPr/>
        </p:nvSpPr>
        <p:spPr>
          <a:xfrm>
            <a:off x="5003640" y="333360"/>
            <a:ext cx="3455640" cy="314136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CustomShape 13"/>
          <p:cNvSpPr/>
          <p:nvPr/>
        </p:nvSpPr>
        <p:spPr>
          <a:xfrm>
            <a:off x="541440" y="476280"/>
            <a:ext cx="3742920" cy="251892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Line 14"/>
          <p:cNvSpPr/>
          <p:nvPr/>
        </p:nvSpPr>
        <p:spPr>
          <a:xfrm>
            <a:off x="6038640" y="18381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Line 15"/>
          <p:cNvSpPr/>
          <p:nvPr/>
        </p:nvSpPr>
        <p:spPr>
          <a:xfrm>
            <a:off x="603864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Line 16"/>
          <p:cNvSpPr/>
          <p:nvPr/>
        </p:nvSpPr>
        <p:spPr>
          <a:xfrm flipV="1">
            <a:off x="6038640" y="2523960"/>
            <a:ext cx="762120" cy="22860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Line 17"/>
          <p:cNvSpPr/>
          <p:nvPr/>
        </p:nvSpPr>
        <p:spPr>
          <a:xfrm>
            <a:off x="7486560" y="2295360"/>
            <a:ext cx="685800" cy="36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18"/>
          <p:cNvSpPr/>
          <p:nvPr/>
        </p:nvSpPr>
        <p:spPr>
          <a:xfrm>
            <a:off x="6737400" y="1952640"/>
            <a:ext cx="720360" cy="71892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19"/>
          <p:cNvSpPr/>
          <p:nvPr/>
        </p:nvSpPr>
        <p:spPr>
          <a:xfrm>
            <a:off x="6164640" y="1625760"/>
            <a:ext cx="472320" cy="135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w3</a:t>
            </a:r>
          </a:p>
        </p:txBody>
      </p:sp>
      <p:sp>
        <p:nvSpPr>
          <p:cNvPr id="562" name="CustomShape 20"/>
          <p:cNvSpPr/>
          <p:nvPr/>
        </p:nvSpPr>
        <p:spPr>
          <a:xfrm>
            <a:off x="5543280" y="1592280"/>
            <a:ext cx="421920" cy="1400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x1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x2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x3</a:t>
            </a:r>
          </a:p>
        </p:txBody>
      </p:sp>
      <p:graphicFrame>
        <p:nvGraphicFramePr>
          <p:cNvPr id="563" name="Object 21"/>
          <p:cNvGraphicFramePr/>
          <p:nvPr/>
        </p:nvGraphicFramePr>
        <p:xfrm>
          <a:off x="5940360" y="404640"/>
          <a:ext cx="1510920" cy="91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12" imgW="0" imgH="0" progId="Equation.3">
                  <p:embed/>
                </p:oleObj>
              </mc:Choice>
              <mc:Fallback>
                <p:oleObj r:id="rId12" imgW="0" imgH="0" progId="Equation.3">
                  <p:embed/>
                  <p:pic>
                    <p:nvPicPr>
                      <p:cNvPr id="564" name="Object 24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5940360" y="404640"/>
                        <a:ext cx="1510920" cy="9172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" name="CustomShape 22"/>
          <p:cNvSpPr/>
          <p:nvPr/>
        </p:nvSpPr>
        <p:spPr>
          <a:xfrm>
            <a:off x="5003640" y="333360"/>
            <a:ext cx="3455640" cy="314136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566" name="Object 23"/>
          <p:cNvGraphicFramePr/>
          <p:nvPr/>
        </p:nvGraphicFramePr>
        <p:xfrm>
          <a:off x="900000" y="4437000"/>
          <a:ext cx="7544880" cy="97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r:id="rId13" imgW="0" imgH="0" progId="Equation.3">
                  <p:embed/>
                </p:oleObj>
              </mc:Choice>
              <mc:Fallback>
                <p:oleObj r:id="rId13" imgW="0" imgH="0" progId="Equation.3">
                  <p:embed/>
                  <p:pic>
                    <p:nvPicPr>
                      <p:cNvPr id="567" name="Object 26"/>
                      <p:cNvPicPr/>
                      <p:nvPr/>
                    </p:nvPicPr>
                    <p:blipFill>
                      <a:blip r:embed="rId14"/>
                      <a:stretch/>
                    </p:blipFill>
                    <p:spPr>
                      <a:xfrm>
                        <a:off x="900000" y="4437000"/>
                        <a:ext cx="7544880" cy="974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" name="CustomShape 24"/>
          <p:cNvSpPr/>
          <p:nvPr/>
        </p:nvSpPr>
        <p:spPr>
          <a:xfrm>
            <a:off x="624960" y="3979800"/>
            <a:ext cx="802980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Q3. What if we set threshold at 0.5 and weight #3 to zero?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25"/>
          <p:cNvSpPr/>
          <p:nvPr/>
        </p:nvSpPr>
        <p:spPr>
          <a:xfrm>
            <a:off x="817920" y="5599080"/>
            <a:ext cx="5705640" cy="82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(activation &gt; threshold)  output=1 else output=0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…. So no, it does not fire..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need a more sophisticated model…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Line 2"/>
          <p:cNvSpPr/>
          <p:nvPr/>
        </p:nvSpPr>
        <p:spPr>
          <a:xfrm flipV="1">
            <a:off x="960840" y="4133520"/>
            <a:ext cx="360" cy="18702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Line 3"/>
          <p:cNvSpPr/>
          <p:nvPr/>
        </p:nvSpPr>
        <p:spPr>
          <a:xfrm>
            <a:off x="960840" y="6004800"/>
            <a:ext cx="190476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4"/>
          <p:cNvSpPr/>
          <p:nvPr/>
        </p:nvSpPr>
        <p:spPr>
          <a:xfrm>
            <a:off x="357480" y="4076640"/>
            <a:ext cx="7480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5"/>
          <p:cNvSpPr/>
          <p:nvPr/>
        </p:nvSpPr>
        <p:spPr>
          <a:xfrm>
            <a:off x="2319840" y="6059880"/>
            <a:ext cx="78156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6"/>
          <p:cNvSpPr/>
          <p:nvPr/>
        </p:nvSpPr>
        <p:spPr>
          <a:xfrm>
            <a:off x="1299960" y="442944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7"/>
          <p:cNvSpPr/>
          <p:nvPr/>
        </p:nvSpPr>
        <p:spPr>
          <a:xfrm>
            <a:off x="1468080" y="459900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CustomShape 8"/>
          <p:cNvSpPr/>
          <p:nvPr/>
        </p:nvSpPr>
        <p:spPr>
          <a:xfrm>
            <a:off x="1356840" y="4541760"/>
            <a:ext cx="55440" cy="547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8" name="CustomShape 9"/>
          <p:cNvSpPr/>
          <p:nvPr/>
        </p:nvSpPr>
        <p:spPr>
          <a:xfrm>
            <a:off x="1524960" y="471024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CustomShape 10"/>
          <p:cNvSpPr/>
          <p:nvPr/>
        </p:nvSpPr>
        <p:spPr>
          <a:xfrm>
            <a:off x="1416240" y="442944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11"/>
          <p:cNvSpPr/>
          <p:nvPr/>
        </p:nvSpPr>
        <p:spPr>
          <a:xfrm>
            <a:off x="1412640" y="4822560"/>
            <a:ext cx="55440" cy="572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12"/>
          <p:cNvSpPr/>
          <p:nvPr/>
        </p:nvSpPr>
        <p:spPr>
          <a:xfrm>
            <a:off x="1469520" y="493884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13"/>
          <p:cNvSpPr/>
          <p:nvPr/>
        </p:nvSpPr>
        <p:spPr>
          <a:xfrm>
            <a:off x="1580760" y="488016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14"/>
          <p:cNvSpPr/>
          <p:nvPr/>
        </p:nvSpPr>
        <p:spPr>
          <a:xfrm>
            <a:off x="1808280" y="471024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15"/>
          <p:cNvSpPr/>
          <p:nvPr/>
        </p:nvSpPr>
        <p:spPr>
          <a:xfrm>
            <a:off x="1640160" y="5107320"/>
            <a:ext cx="55440" cy="547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Line 16"/>
          <p:cNvSpPr/>
          <p:nvPr/>
        </p:nvSpPr>
        <p:spPr>
          <a:xfrm flipV="1">
            <a:off x="1739520" y="527652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Line 17"/>
          <p:cNvSpPr/>
          <p:nvPr/>
        </p:nvSpPr>
        <p:spPr>
          <a:xfrm flipH="1" flipV="1">
            <a:off x="1738080" y="527652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Line 18"/>
          <p:cNvSpPr/>
          <p:nvPr/>
        </p:nvSpPr>
        <p:spPr>
          <a:xfrm flipV="1">
            <a:off x="1938240" y="539640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Line 19"/>
          <p:cNvSpPr/>
          <p:nvPr/>
        </p:nvSpPr>
        <p:spPr>
          <a:xfrm flipH="1" flipV="1">
            <a:off x="1934640" y="539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Line 20"/>
          <p:cNvSpPr/>
          <p:nvPr/>
        </p:nvSpPr>
        <p:spPr>
          <a:xfrm flipV="1">
            <a:off x="1995120" y="528264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Line 21"/>
          <p:cNvSpPr/>
          <p:nvPr/>
        </p:nvSpPr>
        <p:spPr>
          <a:xfrm flipH="1" flipV="1">
            <a:off x="1994040" y="528264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Line 22"/>
          <p:cNvSpPr/>
          <p:nvPr/>
        </p:nvSpPr>
        <p:spPr>
          <a:xfrm flipV="1">
            <a:off x="2106360" y="516888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Line 23"/>
          <p:cNvSpPr/>
          <p:nvPr/>
        </p:nvSpPr>
        <p:spPr>
          <a:xfrm flipH="1" flipV="1">
            <a:off x="2102760" y="516888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Line 24"/>
          <p:cNvSpPr/>
          <p:nvPr/>
        </p:nvSpPr>
        <p:spPr>
          <a:xfrm flipV="1">
            <a:off x="1827000" y="556632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Line 25"/>
          <p:cNvSpPr/>
          <p:nvPr/>
        </p:nvSpPr>
        <p:spPr>
          <a:xfrm flipH="1" flipV="1">
            <a:off x="1823400" y="556632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Line 26"/>
          <p:cNvSpPr/>
          <p:nvPr/>
        </p:nvSpPr>
        <p:spPr>
          <a:xfrm flipV="1">
            <a:off x="2216520" y="53388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Line 27"/>
          <p:cNvSpPr/>
          <p:nvPr/>
        </p:nvSpPr>
        <p:spPr>
          <a:xfrm flipH="1" flipV="1">
            <a:off x="2212920" y="5338800"/>
            <a:ext cx="5652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Line 28"/>
          <p:cNvSpPr/>
          <p:nvPr/>
        </p:nvSpPr>
        <p:spPr>
          <a:xfrm flipV="1">
            <a:off x="1771560" y="55101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Line 29"/>
          <p:cNvSpPr/>
          <p:nvPr/>
        </p:nvSpPr>
        <p:spPr>
          <a:xfrm flipH="1" flipV="1">
            <a:off x="1767960" y="551016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Line 30"/>
          <p:cNvSpPr/>
          <p:nvPr/>
        </p:nvSpPr>
        <p:spPr>
          <a:xfrm flipV="1">
            <a:off x="1882800" y="516888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Line 31"/>
          <p:cNvSpPr/>
          <p:nvPr/>
        </p:nvSpPr>
        <p:spPr>
          <a:xfrm flipH="1" flipV="1">
            <a:off x="1879200" y="516888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Line 32"/>
          <p:cNvSpPr/>
          <p:nvPr/>
        </p:nvSpPr>
        <p:spPr>
          <a:xfrm flipV="1">
            <a:off x="1882800" y="54525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Line 33"/>
          <p:cNvSpPr/>
          <p:nvPr/>
        </p:nvSpPr>
        <p:spPr>
          <a:xfrm flipH="1" flipV="1">
            <a:off x="1879200" y="545256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Line 34"/>
          <p:cNvSpPr/>
          <p:nvPr/>
        </p:nvSpPr>
        <p:spPr>
          <a:xfrm flipV="1">
            <a:off x="2106360" y="5456160"/>
            <a:ext cx="5184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Line 35"/>
          <p:cNvSpPr/>
          <p:nvPr/>
        </p:nvSpPr>
        <p:spPr>
          <a:xfrm flipH="1" flipV="1">
            <a:off x="2102760" y="5456160"/>
            <a:ext cx="5436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Line 36"/>
          <p:cNvSpPr/>
          <p:nvPr/>
        </p:nvSpPr>
        <p:spPr>
          <a:xfrm flipV="1">
            <a:off x="2160720" y="5340240"/>
            <a:ext cx="5580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Line 37"/>
          <p:cNvSpPr/>
          <p:nvPr/>
        </p:nvSpPr>
        <p:spPr>
          <a:xfrm flipH="1" flipV="1">
            <a:off x="2157120" y="534024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Line 38"/>
          <p:cNvSpPr/>
          <p:nvPr/>
        </p:nvSpPr>
        <p:spPr>
          <a:xfrm flipV="1">
            <a:off x="2271960" y="522648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Line 39"/>
          <p:cNvSpPr/>
          <p:nvPr/>
        </p:nvSpPr>
        <p:spPr>
          <a:xfrm flipH="1" flipV="1">
            <a:off x="2268360" y="522648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Line 40"/>
          <p:cNvSpPr/>
          <p:nvPr/>
        </p:nvSpPr>
        <p:spPr>
          <a:xfrm flipV="1">
            <a:off x="1995120" y="551016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Line 41"/>
          <p:cNvSpPr/>
          <p:nvPr/>
        </p:nvSpPr>
        <p:spPr>
          <a:xfrm flipH="1" flipV="1">
            <a:off x="1994040" y="551016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Line 42"/>
          <p:cNvSpPr/>
          <p:nvPr/>
        </p:nvSpPr>
        <p:spPr>
          <a:xfrm flipV="1">
            <a:off x="1712160" y="5626080"/>
            <a:ext cx="5580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2" name="Line 43"/>
          <p:cNvSpPr/>
          <p:nvPr/>
        </p:nvSpPr>
        <p:spPr>
          <a:xfrm flipH="1" flipV="1">
            <a:off x="1711080" y="562608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Line 44"/>
          <p:cNvSpPr/>
          <p:nvPr/>
        </p:nvSpPr>
        <p:spPr>
          <a:xfrm flipV="1">
            <a:off x="2160720" y="4998960"/>
            <a:ext cx="5580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Line 45"/>
          <p:cNvSpPr/>
          <p:nvPr/>
        </p:nvSpPr>
        <p:spPr>
          <a:xfrm flipH="1" flipV="1">
            <a:off x="2157120" y="4998960"/>
            <a:ext cx="5688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Line 46"/>
          <p:cNvSpPr/>
          <p:nvPr/>
        </p:nvSpPr>
        <p:spPr>
          <a:xfrm flipV="1">
            <a:off x="2384640" y="53964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Line 47"/>
          <p:cNvSpPr/>
          <p:nvPr/>
        </p:nvSpPr>
        <p:spPr>
          <a:xfrm flipH="1" flipV="1">
            <a:off x="2380680" y="539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Line 48"/>
          <p:cNvSpPr/>
          <p:nvPr/>
        </p:nvSpPr>
        <p:spPr>
          <a:xfrm flipH="1">
            <a:off x="898920" y="4334400"/>
            <a:ext cx="1555560" cy="1861920"/>
          </a:xfrm>
          <a:prstGeom prst="line">
            <a:avLst/>
          </a:prstGeom>
          <a:ln w="9360" cap="rnd">
            <a:solidFill>
              <a:schemeClr val="tx1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618" name="Object 49"/>
          <p:cNvGraphicFramePr/>
          <p:nvPr/>
        </p:nvGraphicFramePr>
        <p:xfrm>
          <a:off x="476280" y="1165320"/>
          <a:ext cx="4714560" cy="37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619" name="Object 69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476280" y="1165320"/>
                        <a:ext cx="4714560" cy="379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" name="Object 50"/>
          <p:cNvGraphicFramePr/>
          <p:nvPr/>
        </p:nvGraphicFramePr>
        <p:xfrm>
          <a:off x="476280" y="2214720"/>
          <a:ext cx="4512960" cy="37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621" name="Object 72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476280" y="2214720"/>
                        <a:ext cx="4512960" cy="379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2" name="CustomShape 51"/>
          <p:cNvSpPr/>
          <p:nvPr/>
        </p:nvSpPr>
        <p:spPr>
          <a:xfrm>
            <a:off x="1108080" y="1557360"/>
            <a:ext cx="215640" cy="576000"/>
          </a:xfrm>
          <a:prstGeom prst="downArrow">
            <a:avLst>
              <a:gd name="adj1" fmla="val 50000"/>
              <a:gd name="adj2" fmla="val 66728"/>
            </a:avLst>
          </a:prstGeom>
          <a:solidFill>
            <a:srgbClr val="3366FF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623" name="Object 52"/>
          <p:cNvGraphicFramePr/>
          <p:nvPr/>
        </p:nvGraphicFramePr>
        <p:xfrm>
          <a:off x="5580000" y="1773360"/>
          <a:ext cx="2028600" cy="88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624" name="Object 74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5580000" y="1773360"/>
                        <a:ext cx="2028600" cy="8805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" name="Object 53"/>
          <p:cNvGraphicFramePr/>
          <p:nvPr/>
        </p:nvGraphicFramePr>
        <p:xfrm>
          <a:off x="5622840" y="4503600"/>
          <a:ext cx="1223640" cy="94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626" name="Object 77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5622840" y="4503600"/>
                        <a:ext cx="1223640" cy="9410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7" name="Object 54"/>
          <p:cNvGraphicFramePr/>
          <p:nvPr/>
        </p:nvGraphicFramePr>
        <p:xfrm>
          <a:off x="5029200" y="4054320"/>
          <a:ext cx="3176280" cy="4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r:id="rId12" imgW="0" imgH="0" progId="Equation.3">
                  <p:embed/>
                </p:oleObj>
              </mc:Choice>
              <mc:Fallback>
                <p:oleObj r:id="rId12" imgW="0" imgH="0" progId="Equation.3">
                  <p:embed/>
                  <p:pic>
                    <p:nvPicPr>
                      <p:cNvPr id="628" name="Object 78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>
                      <a:xfrm>
                        <a:off x="5029200" y="4054320"/>
                        <a:ext cx="3176280" cy="4204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" name="CustomShape 55"/>
          <p:cNvSpPr/>
          <p:nvPr/>
        </p:nvSpPr>
        <p:spPr>
          <a:xfrm>
            <a:off x="4643280" y="3787920"/>
            <a:ext cx="3816000" cy="1872720"/>
          </a:xfrm>
          <a:prstGeom prst="rect">
            <a:avLst/>
          </a:prstGeom>
          <a:noFill/>
          <a:ln w="9360" cap="rnd">
            <a:solidFill>
              <a:schemeClr val="tx1"/>
            </a:solidFill>
            <a:custDash>
              <a:ds d="500000" sp="4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0" name="CustomShape 56"/>
          <p:cNvSpPr/>
          <p:nvPr/>
        </p:nvSpPr>
        <p:spPr>
          <a:xfrm>
            <a:off x="4401000" y="3308400"/>
            <a:ext cx="24854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Perceptron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Perceptron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32" name="Object 2"/>
          <p:cNvGraphicFramePr/>
          <p:nvPr/>
        </p:nvGraphicFramePr>
        <p:xfrm>
          <a:off x="5889600" y="910080"/>
          <a:ext cx="1015200" cy="75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633" name="Object 76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5889600" y="910080"/>
                        <a:ext cx="1015200" cy="7599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" name="Object 3"/>
          <p:cNvGraphicFramePr/>
          <p:nvPr/>
        </p:nvGraphicFramePr>
        <p:xfrm>
          <a:off x="5397120" y="547200"/>
          <a:ext cx="2635920" cy="33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635" name="Object 77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5397120" y="547200"/>
                        <a:ext cx="2635920" cy="3394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6" name="CustomShape 4"/>
          <p:cNvSpPr/>
          <p:nvPr/>
        </p:nvSpPr>
        <p:spPr>
          <a:xfrm>
            <a:off x="5076720" y="331920"/>
            <a:ext cx="3166560" cy="1512360"/>
          </a:xfrm>
          <a:prstGeom prst="rect">
            <a:avLst/>
          </a:prstGeom>
          <a:noFill/>
          <a:ln w="9360" cap="rnd">
            <a:solidFill>
              <a:schemeClr val="tx1"/>
            </a:solidFill>
            <a:custDash>
              <a:ds d="500000" sp="4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Line 5"/>
          <p:cNvSpPr/>
          <p:nvPr/>
        </p:nvSpPr>
        <p:spPr>
          <a:xfrm flipV="1">
            <a:off x="1388880" y="2693880"/>
            <a:ext cx="360" cy="186984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Line 6"/>
          <p:cNvSpPr/>
          <p:nvPr/>
        </p:nvSpPr>
        <p:spPr>
          <a:xfrm>
            <a:off x="1388880" y="4563720"/>
            <a:ext cx="19051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7"/>
          <p:cNvSpPr/>
          <p:nvPr/>
        </p:nvSpPr>
        <p:spPr>
          <a:xfrm>
            <a:off x="714960" y="2637000"/>
            <a:ext cx="7480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8"/>
          <p:cNvSpPr/>
          <p:nvPr/>
        </p:nvSpPr>
        <p:spPr>
          <a:xfrm>
            <a:off x="2748240" y="4619520"/>
            <a:ext cx="78156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9"/>
          <p:cNvSpPr/>
          <p:nvPr/>
        </p:nvSpPr>
        <p:spPr>
          <a:xfrm>
            <a:off x="1728720" y="298764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CustomShape 10"/>
          <p:cNvSpPr/>
          <p:nvPr/>
        </p:nvSpPr>
        <p:spPr>
          <a:xfrm>
            <a:off x="1897200" y="315756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3" name="CustomShape 11"/>
          <p:cNvSpPr/>
          <p:nvPr/>
        </p:nvSpPr>
        <p:spPr>
          <a:xfrm>
            <a:off x="1785600" y="31024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12"/>
          <p:cNvSpPr/>
          <p:nvPr/>
        </p:nvSpPr>
        <p:spPr>
          <a:xfrm>
            <a:off x="1954080" y="32698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13"/>
          <p:cNvSpPr/>
          <p:nvPr/>
        </p:nvSpPr>
        <p:spPr>
          <a:xfrm>
            <a:off x="1842840" y="298764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14"/>
          <p:cNvSpPr/>
          <p:nvPr/>
        </p:nvSpPr>
        <p:spPr>
          <a:xfrm>
            <a:off x="1841400" y="33832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15"/>
          <p:cNvSpPr/>
          <p:nvPr/>
        </p:nvSpPr>
        <p:spPr>
          <a:xfrm>
            <a:off x="1898280" y="349668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16"/>
          <p:cNvSpPr/>
          <p:nvPr/>
        </p:nvSpPr>
        <p:spPr>
          <a:xfrm>
            <a:off x="2009880" y="344052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CustomShape 17"/>
          <p:cNvSpPr/>
          <p:nvPr/>
        </p:nvSpPr>
        <p:spPr>
          <a:xfrm>
            <a:off x="2235240" y="32698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18"/>
          <p:cNvSpPr/>
          <p:nvPr/>
        </p:nvSpPr>
        <p:spPr>
          <a:xfrm>
            <a:off x="2066760" y="366660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Line 19"/>
          <p:cNvSpPr/>
          <p:nvPr/>
        </p:nvSpPr>
        <p:spPr>
          <a:xfrm flipV="1">
            <a:off x="2168280" y="383652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Line 20"/>
          <p:cNvSpPr/>
          <p:nvPr/>
        </p:nvSpPr>
        <p:spPr>
          <a:xfrm flipH="1" flipV="1">
            <a:off x="2166840" y="383652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Line 21"/>
          <p:cNvSpPr/>
          <p:nvPr/>
        </p:nvSpPr>
        <p:spPr>
          <a:xfrm flipV="1">
            <a:off x="2367000" y="39564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Line 22"/>
          <p:cNvSpPr/>
          <p:nvPr/>
        </p:nvSpPr>
        <p:spPr>
          <a:xfrm flipH="1" flipV="1">
            <a:off x="2363400" y="395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Line 23"/>
          <p:cNvSpPr/>
          <p:nvPr/>
        </p:nvSpPr>
        <p:spPr>
          <a:xfrm flipV="1">
            <a:off x="2423880" y="384264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Line 24"/>
          <p:cNvSpPr/>
          <p:nvPr/>
        </p:nvSpPr>
        <p:spPr>
          <a:xfrm flipH="1" flipV="1">
            <a:off x="2422440" y="384264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Line 25"/>
          <p:cNvSpPr/>
          <p:nvPr/>
        </p:nvSpPr>
        <p:spPr>
          <a:xfrm flipV="1">
            <a:off x="2535120" y="372888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Line 26"/>
          <p:cNvSpPr/>
          <p:nvPr/>
        </p:nvSpPr>
        <p:spPr>
          <a:xfrm flipH="1" flipV="1">
            <a:off x="2531160" y="372888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Line 27"/>
          <p:cNvSpPr/>
          <p:nvPr/>
        </p:nvSpPr>
        <p:spPr>
          <a:xfrm flipV="1">
            <a:off x="2255760" y="412632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Line 28"/>
          <p:cNvSpPr/>
          <p:nvPr/>
        </p:nvSpPr>
        <p:spPr>
          <a:xfrm flipH="1" flipV="1">
            <a:off x="2252160" y="412632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Line 29"/>
          <p:cNvSpPr/>
          <p:nvPr/>
        </p:nvSpPr>
        <p:spPr>
          <a:xfrm flipV="1">
            <a:off x="2644920" y="38988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2" name="Line 30"/>
          <p:cNvSpPr/>
          <p:nvPr/>
        </p:nvSpPr>
        <p:spPr>
          <a:xfrm flipH="1" flipV="1">
            <a:off x="2641320" y="3898800"/>
            <a:ext cx="5652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Line 31"/>
          <p:cNvSpPr/>
          <p:nvPr/>
        </p:nvSpPr>
        <p:spPr>
          <a:xfrm flipV="1">
            <a:off x="2200320" y="40701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Line 32"/>
          <p:cNvSpPr/>
          <p:nvPr/>
        </p:nvSpPr>
        <p:spPr>
          <a:xfrm flipH="1" flipV="1">
            <a:off x="2196720" y="407016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Line 33"/>
          <p:cNvSpPr/>
          <p:nvPr/>
        </p:nvSpPr>
        <p:spPr>
          <a:xfrm flipV="1">
            <a:off x="2311560" y="372888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Line 34"/>
          <p:cNvSpPr/>
          <p:nvPr/>
        </p:nvSpPr>
        <p:spPr>
          <a:xfrm flipH="1" flipV="1">
            <a:off x="2307600" y="372888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Line 35"/>
          <p:cNvSpPr/>
          <p:nvPr/>
        </p:nvSpPr>
        <p:spPr>
          <a:xfrm flipV="1">
            <a:off x="2311560" y="40125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8" name="Line 36"/>
          <p:cNvSpPr/>
          <p:nvPr/>
        </p:nvSpPr>
        <p:spPr>
          <a:xfrm flipH="1" flipV="1">
            <a:off x="2307600" y="401256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9" name="Line 37"/>
          <p:cNvSpPr/>
          <p:nvPr/>
        </p:nvSpPr>
        <p:spPr>
          <a:xfrm flipV="1">
            <a:off x="2535120" y="401652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Line 38"/>
          <p:cNvSpPr/>
          <p:nvPr/>
        </p:nvSpPr>
        <p:spPr>
          <a:xfrm flipH="1" flipV="1">
            <a:off x="2531160" y="401652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Line 39"/>
          <p:cNvSpPr/>
          <p:nvPr/>
        </p:nvSpPr>
        <p:spPr>
          <a:xfrm flipV="1">
            <a:off x="2589480" y="390024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Line 40"/>
          <p:cNvSpPr/>
          <p:nvPr/>
        </p:nvSpPr>
        <p:spPr>
          <a:xfrm flipH="1" flipV="1">
            <a:off x="2585520" y="390024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Line 41"/>
          <p:cNvSpPr/>
          <p:nvPr/>
        </p:nvSpPr>
        <p:spPr>
          <a:xfrm flipV="1">
            <a:off x="2700360" y="378648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Line 42"/>
          <p:cNvSpPr/>
          <p:nvPr/>
        </p:nvSpPr>
        <p:spPr>
          <a:xfrm flipH="1" flipV="1">
            <a:off x="2696760" y="378648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Line 43"/>
          <p:cNvSpPr/>
          <p:nvPr/>
        </p:nvSpPr>
        <p:spPr>
          <a:xfrm flipV="1">
            <a:off x="2423880" y="407016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6" name="Line 44"/>
          <p:cNvSpPr/>
          <p:nvPr/>
        </p:nvSpPr>
        <p:spPr>
          <a:xfrm flipH="1" flipV="1">
            <a:off x="2422440" y="407016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Line 45"/>
          <p:cNvSpPr/>
          <p:nvPr/>
        </p:nvSpPr>
        <p:spPr>
          <a:xfrm flipV="1">
            <a:off x="2140920" y="4186440"/>
            <a:ext cx="5580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Line 46"/>
          <p:cNvSpPr/>
          <p:nvPr/>
        </p:nvSpPr>
        <p:spPr>
          <a:xfrm flipH="1" flipV="1">
            <a:off x="2139840" y="418644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Line 47"/>
          <p:cNvSpPr/>
          <p:nvPr/>
        </p:nvSpPr>
        <p:spPr>
          <a:xfrm flipV="1">
            <a:off x="2589480" y="35589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Line 48"/>
          <p:cNvSpPr/>
          <p:nvPr/>
        </p:nvSpPr>
        <p:spPr>
          <a:xfrm flipH="1" flipV="1">
            <a:off x="2585520" y="355896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1" name="Line 49"/>
          <p:cNvSpPr/>
          <p:nvPr/>
        </p:nvSpPr>
        <p:spPr>
          <a:xfrm flipV="1">
            <a:off x="2812680" y="395640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2" name="Line 50"/>
          <p:cNvSpPr/>
          <p:nvPr/>
        </p:nvSpPr>
        <p:spPr>
          <a:xfrm flipH="1" flipV="1">
            <a:off x="2811600" y="395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Line 51"/>
          <p:cNvSpPr/>
          <p:nvPr/>
        </p:nvSpPr>
        <p:spPr>
          <a:xfrm>
            <a:off x="971280" y="3068280"/>
            <a:ext cx="1513080" cy="1944720"/>
          </a:xfrm>
          <a:prstGeom prst="line">
            <a:avLst/>
          </a:prstGeom>
          <a:ln w="9360" cap="rnd">
            <a:solidFill>
              <a:schemeClr val="tx1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Line 52"/>
          <p:cNvSpPr/>
          <p:nvPr/>
        </p:nvSpPr>
        <p:spPr>
          <a:xfrm flipV="1">
            <a:off x="5565600" y="2693880"/>
            <a:ext cx="360" cy="186984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Line 53"/>
          <p:cNvSpPr/>
          <p:nvPr/>
        </p:nvSpPr>
        <p:spPr>
          <a:xfrm>
            <a:off x="5565600" y="4563720"/>
            <a:ext cx="19051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CustomShape 54"/>
          <p:cNvSpPr/>
          <p:nvPr/>
        </p:nvSpPr>
        <p:spPr>
          <a:xfrm>
            <a:off x="4891680" y="2637000"/>
            <a:ext cx="7480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55"/>
          <p:cNvSpPr/>
          <p:nvPr/>
        </p:nvSpPr>
        <p:spPr>
          <a:xfrm>
            <a:off x="6924960" y="4619520"/>
            <a:ext cx="78156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56"/>
          <p:cNvSpPr/>
          <p:nvPr/>
        </p:nvSpPr>
        <p:spPr>
          <a:xfrm>
            <a:off x="5905440" y="298764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57"/>
          <p:cNvSpPr/>
          <p:nvPr/>
        </p:nvSpPr>
        <p:spPr>
          <a:xfrm>
            <a:off x="6073920" y="315756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0" name="CustomShape 58"/>
          <p:cNvSpPr/>
          <p:nvPr/>
        </p:nvSpPr>
        <p:spPr>
          <a:xfrm>
            <a:off x="5962320" y="31024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1" name="CustomShape 59"/>
          <p:cNvSpPr/>
          <p:nvPr/>
        </p:nvSpPr>
        <p:spPr>
          <a:xfrm>
            <a:off x="6130800" y="32698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2" name="CustomShape 60"/>
          <p:cNvSpPr/>
          <p:nvPr/>
        </p:nvSpPr>
        <p:spPr>
          <a:xfrm>
            <a:off x="6019560" y="298764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61"/>
          <p:cNvSpPr/>
          <p:nvPr/>
        </p:nvSpPr>
        <p:spPr>
          <a:xfrm>
            <a:off x="6018120" y="33832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ustomShape 62"/>
          <p:cNvSpPr/>
          <p:nvPr/>
        </p:nvSpPr>
        <p:spPr>
          <a:xfrm>
            <a:off x="6075000" y="349668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CustomShape 63"/>
          <p:cNvSpPr/>
          <p:nvPr/>
        </p:nvSpPr>
        <p:spPr>
          <a:xfrm>
            <a:off x="6186600" y="344052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ustomShape 64"/>
          <p:cNvSpPr/>
          <p:nvPr/>
        </p:nvSpPr>
        <p:spPr>
          <a:xfrm>
            <a:off x="6411600" y="3269880"/>
            <a:ext cx="5544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" name="CustomShape 65"/>
          <p:cNvSpPr/>
          <p:nvPr/>
        </p:nvSpPr>
        <p:spPr>
          <a:xfrm>
            <a:off x="6243480" y="3666600"/>
            <a:ext cx="55440" cy="5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8" name="Line 66"/>
          <p:cNvSpPr/>
          <p:nvPr/>
        </p:nvSpPr>
        <p:spPr>
          <a:xfrm flipV="1">
            <a:off x="6345000" y="383652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Line 67"/>
          <p:cNvSpPr/>
          <p:nvPr/>
        </p:nvSpPr>
        <p:spPr>
          <a:xfrm flipH="1" flipV="1">
            <a:off x="6343560" y="383652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Line 68"/>
          <p:cNvSpPr/>
          <p:nvPr/>
        </p:nvSpPr>
        <p:spPr>
          <a:xfrm flipV="1">
            <a:off x="6543720" y="39564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Line 69"/>
          <p:cNvSpPr/>
          <p:nvPr/>
        </p:nvSpPr>
        <p:spPr>
          <a:xfrm flipH="1" flipV="1">
            <a:off x="6540120" y="395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2" name="Line 70"/>
          <p:cNvSpPr/>
          <p:nvPr/>
        </p:nvSpPr>
        <p:spPr>
          <a:xfrm flipV="1">
            <a:off x="6600600" y="384264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3" name="Line 71"/>
          <p:cNvSpPr/>
          <p:nvPr/>
        </p:nvSpPr>
        <p:spPr>
          <a:xfrm flipH="1" flipV="1">
            <a:off x="6599160" y="384264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Line 72"/>
          <p:cNvSpPr/>
          <p:nvPr/>
        </p:nvSpPr>
        <p:spPr>
          <a:xfrm flipV="1">
            <a:off x="6711840" y="372888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Line 73"/>
          <p:cNvSpPr/>
          <p:nvPr/>
        </p:nvSpPr>
        <p:spPr>
          <a:xfrm flipH="1" flipV="1">
            <a:off x="6707880" y="372888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6" name="Line 74"/>
          <p:cNvSpPr/>
          <p:nvPr/>
        </p:nvSpPr>
        <p:spPr>
          <a:xfrm flipV="1">
            <a:off x="6432480" y="412632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" name="Line 75"/>
          <p:cNvSpPr/>
          <p:nvPr/>
        </p:nvSpPr>
        <p:spPr>
          <a:xfrm flipH="1" flipV="1">
            <a:off x="6428880" y="412632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8" name="Line 76"/>
          <p:cNvSpPr/>
          <p:nvPr/>
        </p:nvSpPr>
        <p:spPr>
          <a:xfrm flipV="1">
            <a:off x="6821640" y="38988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9" name="Line 77"/>
          <p:cNvSpPr/>
          <p:nvPr/>
        </p:nvSpPr>
        <p:spPr>
          <a:xfrm flipH="1" flipV="1">
            <a:off x="6818040" y="3898800"/>
            <a:ext cx="5652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0" name="Line 78"/>
          <p:cNvSpPr/>
          <p:nvPr/>
        </p:nvSpPr>
        <p:spPr>
          <a:xfrm flipV="1">
            <a:off x="6377040" y="40701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1" name="Line 79"/>
          <p:cNvSpPr/>
          <p:nvPr/>
        </p:nvSpPr>
        <p:spPr>
          <a:xfrm flipH="1" flipV="1">
            <a:off x="6373440" y="407016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2" name="Line 80"/>
          <p:cNvSpPr/>
          <p:nvPr/>
        </p:nvSpPr>
        <p:spPr>
          <a:xfrm flipV="1">
            <a:off x="6488280" y="372888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3" name="Line 81"/>
          <p:cNvSpPr/>
          <p:nvPr/>
        </p:nvSpPr>
        <p:spPr>
          <a:xfrm flipH="1" flipV="1">
            <a:off x="6484320" y="372888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4" name="Line 82"/>
          <p:cNvSpPr/>
          <p:nvPr/>
        </p:nvSpPr>
        <p:spPr>
          <a:xfrm flipV="1">
            <a:off x="6488280" y="40125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Line 83"/>
          <p:cNvSpPr/>
          <p:nvPr/>
        </p:nvSpPr>
        <p:spPr>
          <a:xfrm flipH="1" flipV="1">
            <a:off x="6484320" y="401256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6" name="Line 84"/>
          <p:cNvSpPr/>
          <p:nvPr/>
        </p:nvSpPr>
        <p:spPr>
          <a:xfrm flipV="1">
            <a:off x="6711840" y="401652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Line 85"/>
          <p:cNvSpPr/>
          <p:nvPr/>
        </p:nvSpPr>
        <p:spPr>
          <a:xfrm flipH="1" flipV="1">
            <a:off x="6707880" y="401652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8" name="Line 86"/>
          <p:cNvSpPr/>
          <p:nvPr/>
        </p:nvSpPr>
        <p:spPr>
          <a:xfrm flipV="1">
            <a:off x="6766200" y="390024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9" name="Line 87"/>
          <p:cNvSpPr/>
          <p:nvPr/>
        </p:nvSpPr>
        <p:spPr>
          <a:xfrm flipH="1" flipV="1">
            <a:off x="6762240" y="390024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0" name="Line 88"/>
          <p:cNvSpPr/>
          <p:nvPr/>
        </p:nvSpPr>
        <p:spPr>
          <a:xfrm flipV="1">
            <a:off x="6877080" y="378648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1" name="Line 89"/>
          <p:cNvSpPr/>
          <p:nvPr/>
        </p:nvSpPr>
        <p:spPr>
          <a:xfrm flipH="1" flipV="1">
            <a:off x="6873480" y="378648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2" name="Line 90"/>
          <p:cNvSpPr/>
          <p:nvPr/>
        </p:nvSpPr>
        <p:spPr>
          <a:xfrm flipV="1">
            <a:off x="6600600" y="407016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3" name="Line 91"/>
          <p:cNvSpPr/>
          <p:nvPr/>
        </p:nvSpPr>
        <p:spPr>
          <a:xfrm flipH="1" flipV="1">
            <a:off x="6599160" y="407016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4" name="Line 92"/>
          <p:cNvSpPr/>
          <p:nvPr/>
        </p:nvSpPr>
        <p:spPr>
          <a:xfrm flipV="1">
            <a:off x="6317640" y="4186440"/>
            <a:ext cx="5580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5" name="Line 93"/>
          <p:cNvSpPr/>
          <p:nvPr/>
        </p:nvSpPr>
        <p:spPr>
          <a:xfrm flipH="1" flipV="1">
            <a:off x="6316560" y="418644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6" name="Line 94"/>
          <p:cNvSpPr/>
          <p:nvPr/>
        </p:nvSpPr>
        <p:spPr>
          <a:xfrm flipV="1">
            <a:off x="6766200" y="35589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7" name="Line 95"/>
          <p:cNvSpPr/>
          <p:nvPr/>
        </p:nvSpPr>
        <p:spPr>
          <a:xfrm flipH="1" flipV="1">
            <a:off x="6762240" y="355896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8" name="Line 96"/>
          <p:cNvSpPr/>
          <p:nvPr/>
        </p:nvSpPr>
        <p:spPr>
          <a:xfrm flipV="1">
            <a:off x="6989400" y="395640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Line 97"/>
          <p:cNvSpPr/>
          <p:nvPr/>
        </p:nvSpPr>
        <p:spPr>
          <a:xfrm flipH="1" flipV="1">
            <a:off x="6988320" y="395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0" name="Line 98"/>
          <p:cNvSpPr/>
          <p:nvPr/>
        </p:nvSpPr>
        <p:spPr>
          <a:xfrm>
            <a:off x="6443640" y="2565360"/>
            <a:ext cx="215640" cy="2303280"/>
          </a:xfrm>
          <a:prstGeom prst="line">
            <a:avLst/>
          </a:prstGeom>
          <a:ln w="9360" cap="rnd">
            <a:solidFill>
              <a:schemeClr val="tx1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731" name="Object 99"/>
          <p:cNvGraphicFramePr/>
          <p:nvPr/>
        </p:nvGraphicFramePr>
        <p:xfrm>
          <a:off x="390600" y="765000"/>
          <a:ext cx="4308120" cy="37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732" name="Object 212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390600" y="765000"/>
                        <a:ext cx="4308120" cy="379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" name="CustomShape 100"/>
          <p:cNvSpPr/>
          <p:nvPr/>
        </p:nvSpPr>
        <p:spPr>
          <a:xfrm>
            <a:off x="1011240" y="5591160"/>
            <a:ext cx="740340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       and       change the position of the </a:t>
            </a:r>
            <a:r>
              <a:rPr lang="en-U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BOUNDARY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34" name="Object 101"/>
          <p:cNvGraphicFramePr/>
          <p:nvPr/>
        </p:nvGraphicFramePr>
        <p:xfrm>
          <a:off x="2382840" y="5592600"/>
          <a:ext cx="199800" cy="34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735" name="Object 218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2382840" y="5592600"/>
                        <a:ext cx="199800" cy="3427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6" name="Object 102"/>
          <p:cNvGraphicFramePr/>
          <p:nvPr/>
        </p:nvGraphicFramePr>
        <p:xfrm>
          <a:off x="923760" y="5526000"/>
          <a:ext cx="401400" cy="46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r:id="rId12" imgW="0" imgH="0" progId="Equation.3">
                  <p:embed/>
                </p:oleObj>
              </mc:Choice>
              <mc:Fallback>
                <p:oleObj r:id="rId12" imgW="0" imgH="0" progId="Equation.3">
                  <p:embed/>
                  <p:pic>
                    <p:nvPicPr>
                      <p:cNvPr id="737" name="Object 219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>
                      <a:xfrm>
                        <a:off x="923760" y="5526000"/>
                        <a:ext cx="401400" cy="460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" name="Object 103"/>
          <p:cNvGraphicFramePr/>
          <p:nvPr/>
        </p:nvGraphicFramePr>
        <p:xfrm>
          <a:off x="1380960" y="5516640"/>
          <a:ext cx="429840" cy="46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r:id="rId14" imgW="0" imgH="0" progId="Equation.3">
                  <p:embed/>
                </p:oleObj>
              </mc:Choice>
              <mc:Fallback>
                <p:oleObj r:id="rId14" imgW="0" imgH="0" progId="Equation.3">
                  <p:embed/>
                  <p:pic>
                    <p:nvPicPr>
                      <p:cNvPr id="739" name="Object 221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>
                      <a:xfrm>
                        <a:off x="1380960" y="5516640"/>
                        <a:ext cx="429840" cy="460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" name="CustomShape 104"/>
          <p:cNvSpPr/>
          <p:nvPr/>
        </p:nvSpPr>
        <p:spPr>
          <a:xfrm>
            <a:off x="684360" y="5373720"/>
            <a:ext cx="7848360" cy="79164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CustomShape 105"/>
          <p:cNvSpPr/>
          <p:nvPr/>
        </p:nvSpPr>
        <p:spPr>
          <a:xfrm>
            <a:off x="7380360" y="2276640"/>
            <a:ext cx="1550520" cy="63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boundary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Line 106"/>
          <p:cNvSpPr/>
          <p:nvPr/>
        </p:nvSpPr>
        <p:spPr>
          <a:xfrm flipH="1">
            <a:off x="6516360" y="2565360"/>
            <a:ext cx="1008360" cy="142560"/>
          </a:xfrm>
          <a:prstGeom prst="line">
            <a:avLst/>
          </a:prstGeom>
          <a:ln w="93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3" name="CustomShape 107"/>
          <p:cNvSpPr/>
          <p:nvPr/>
        </p:nvSpPr>
        <p:spPr>
          <a:xfrm>
            <a:off x="3851280" y="3429000"/>
            <a:ext cx="936360" cy="502920"/>
          </a:xfrm>
          <a:prstGeom prst="rightArrow">
            <a:avLst>
              <a:gd name="adj1" fmla="val 47000"/>
              <a:gd name="adj2" fmla="val 70028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Perceptron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45" name="Object 2"/>
          <p:cNvGraphicFramePr/>
          <p:nvPr/>
        </p:nvGraphicFramePr>
        <p:xfrm>
          <a:off x="2698920" y="2041560"/>
          <a:ext cx="5544720" cy="37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746" name="Object 80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2698920" y="2041560"/>
                        <a:ext cx="5544720" cy="379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" name="CustomShape 3"/>
          <p:cNvSpPr/>
          <p:nvPr/>
        </p:nvSpPr>
        <p:spPr>
          <a:xfrm>
            <a:off x="450000" y="2060640"/>
            <a:ext cx="174492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Error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Line 4"/>
          <p:cNvSpPr/>
          <p:nvPr/>
        </p:nvSpPr>
        <p:spPr>
          <a:xfrm flipV="1">
            <a:off x="960840" y="4133520"/>
            <a:ext cx="360" cy="18702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9" name="Line 5"/>
          <p:cNvSpPr/>
          <p:nvPr/>
        </p:nvSpPr>
        <p:spPr>
          <a:xfrm>
            <a:off x="960840" y="6004800"/>
            <a:ext cx="190476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6"/>
          <p:cNvSpPr/>
          <p:nvPr/>
        </p:nvSpPr>
        <p:spPr>
          <a:xfrm>
            <a:off x="357480" y="4076640"/>
            <a:ext cx="7480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CustomShape 7"/>
          <p:cNvSpPr/>
          <p:nvPr/>
        </p:nvSpPr>
        <p:spPr>
          <a:xfrm>
            <a:off x="2319840" y="6059880"/>
            <a:ext cx="78156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CustomShape 8"/>
          <p:cNvSpPr/>
          <p:nvPr/>
        </p:nvSpPr>
        <p:spPr>
          <a:xfrm>
            <a:off x="1299960" y="442944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3" name="CustomShape 9"/>
          <p:cNvSpPr/>
          <p:nvPr/>
        </p:nvSpPr>
        <p:spPr>
          <a:xfrm>
            <a:off x="1468080" y="459900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4" name="CustomShape 10"/>
          <p:cNvSpPr/>
          <p:nvPr/>
        </p:nvSpPr>
        <p:spPr>
          <a:xfrm>
            <a:off x="1356840" y="4541760"/>
            <a:ext cx="55440" cy="547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5" name="CustomShape 11"/>
          <p:cNvSpPr/>
          <p:nvPr/>
        </p:nvSpPr>
        <p:spPr>
          <a:xfrm>
            <a:off x="1524960" y="471024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6" name="CustomShape 12"/>
          <p:cNvSpPr/>
          <p:nvPr/>
        </p:nvSpPr>
        <p:spPr>
          <a:xfrm>
            <a:off x="1416240" y="442944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7" name="CustomShape 13"/>
          <p:cNvSpPr/>
          <p:nvPr/>
        </p:nvSpPr>
        <p:spPr>
          <a:xfrm>
            <a:off x="1412640" y="4822560"/>
            <a:ext cx="55440" cy="572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8" name="CustomShape 14"/>
          <p:cNvSpPr/>
          <p:nvPr/>
        </p:nvSpPr>
        <p:spPr>
          <a:xfrm>
            <a:off x="1469520" y="4938840"/>
            <a:ext cx="55440" cy="532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CustomShape 15"/>
          <p:cNvSpPr/>
          <p:nvPr/>
        </p:nvSpPr>
        <p:spPr>
          <a:xfrm>
            <a:off x="1580760" y="488016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16"/>
          <p:cNvSpPr/>
          <p:nvPr/>
        </p:nvSpPr>
        <p:spPr>
          <a:xfrm>
            <a:off x="1808280" y="4710240"/>
            <a:ext cx="554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1" name="CustomShape 17"/>
          <p:cNvSpPr/>
          <p:nvPr/>
        </p:nvSpPr>
        <p:spPr>
          <a:xfrm>
            <a:off x="1640160" y="5107320"/>
            <a:ext cx="55440" cy="547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2" name="Line 18"/>
          <p:cNvSpPr/>
          <p:nvPr/>
        </p:nvSpPr>
        <p:spPr>
          <a:xfrm flipV="1">
            <a:off x="1739520" y="527652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3" name="Line 19"/>
          <p:cNvSpPr/>
          <p:nvPr/>
        </p:nvSpPr>
        <p:spPr>
          <a:xfrm flipH="1" flipV="1">
            <a:off x="1738080" y="527652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Line 20"/>
          <p:cNvSpPr/>
          <p:nvPr/>
        </p:nvSpPr>
        <p:spPr>
          <a:xfrm flipV="1">
            <a:off x="1938240" y="539640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Line 21"/>
          <p:cNvSpPr/>
          <p:nvPr/>
        </p:nvSpPr>
        <p:spPr>
          <a:xfrm flipH="1" flipV="1">
            <a:off x="1934640" y="539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Line 22"/>
          <p:cNvSpPr/>
          <p:nvPr/>
        </p:nvSpPr>
        <p:spPr>
          <a:xfrm flipV="1">
            <a:off x="1995120" y="528264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7" name="Line 23"/>
          <p:cNvSpPr/>
          <p:nvPr/>
        </p:nvSpPr>
        <p:spPr>
          <a:xfrm flipH="1" flipV="1">
            <a:off x="1994040" y="528264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" name="Line 24"/>
          <p:cNvSpPr/>
          <p:nvPr/>
        </p:nvSpPr>
        <p:spPr>
          <a:xfrm flipV="1">
            <a:off x="2106360" y="516888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9" name="Line 25"/>
          <p:cNvSpPr/>
          <p:nvPr/>
        </p:nvSpPr>
        <p:spPr>
          <a:xfrm flipH="1" flipV="1">
            <a:off x="2102760" y="516888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0" name="Line 26"/>
          <p:cNvSpPr/>
          <p:nvPr/>
        </p:nvSpPr>
        <p:spPr>
          <a:xfrm flipV="1">
            <a:off x="1827000" y="556632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1" name="Line 27"/>
          <p:cNvSpPr/>
          <p:nvPr/>
        </p:nvSpPr>
        <p:spPr>
          <a:xfrm flipH="1" flipV="1">
            <a:off x="1823400" y="556632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2" name="Line 28"/>
          <p:cNvSpPr/>
          <p:nvPr/>
        </p:nvSpPr>
        <p:spPr>
          <a:xfrm flipV="1">
            <a:off x="2216520" y="53388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Line 29"/>
          <p:cNvSpPr/>
          <p:nvPr/>
        </p:nvSpPr>
        <p:spPr>
          <a:xfrm flipH="1" flipV="1">
            <a:off x="2212920" y="5338800"/>
            <a:ext cx="5652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Line 30"/>
          <p:cNvSpPr/>
          <p:nvPr/>
        </p:nvSpPr>
        <p:spPr>
          <a:xfrm flipV="1">
            <a:off x="1771560" y="55101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5" name="Line 31"/>
          <p:cNvSpPr/>
          <p:nvPr/>
        </p:nvSpPr>
        <p:spPr>
          <a:xfrm flipH="1" flipV="1">
            <a:off x="1767960" y="551016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6" name="Line 32"/>
          <p:cNvSpPr/>
          <p:nvPr/>
        </p:nvSpPr>
        <p:spPr>
          <a:xfrm flipV="1">
            <a:off x="1882800" y="516888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7" name="Line 33"/>
          <p:cNvSpPr/>
          <p:nvPr/>
        </p:nvSpPr>
        <p:spPr>
          <a:xfrm flipH="1" flipV="1">
            <a:off x="1879200" y="516888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Line 34"/>
          <p:cNvSpPr/>
          <p:nvPr/>
        </p:nvSpPr>
        <p:spPr>
          <a:xfrm flipV="1">
            <a:off x="1882800" y="5452560"/>
            <a:ext cx="554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Line 35"/>
          <p:cNvSpPr/>
          <p:nvPr/>
        </p:nvSpPr>
        <p:spPr>
          <a:xfrm flipH="1" flipV="1">
            <a:off x="1879200" y="5452560"/>
            <a:ext cx="5652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0" name="Line 36"/>
          <p:cNvSpPr/>
          <p:nvPr/>
        </p:nvSpPr>
        <p:spPr>
          <a:xfrm flipV="1">
            <a:off x="2106360" y="5456160"/>
            <a:ext cx="5184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1" name="Line 37"/>
          <p:cNvSpPr/>
          <p:nvPr/>
        </p:nvSpPr>
        <p:spPr>
          <a:xfrm flipH="1" flipV="1">
            <a:off x="2102760" y="5456160"/>
            <a:ext cx="5436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2" name="Line 38"/>
          <p:cNvSpPr/>
          <p:nvPr/>
        </p:nvSpPr>
        <p:spPr>
          <a:xfrm flipV="1">
            <a:off x="2160720" y="5340240"/>
            <a:ext cx="5580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Line 39"/>
          <p:cNvSpPr/>
          <p:nvPr/>
        </p:nvSpPr>
        <p:spPr>
          <a:xfrm flipH="1" flipV="1">
            <a:off x="2157120" y="534024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4" name="Line 40"/>
          <p:cNvSpPr/>
          <p:nvPr/>
        </p:nvSpPr>
        <p:spPr>
          <a:xfrm flipV="1">
            <a:off x="2271960" y="5226480"/>
            <a:ext cx="5580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5" name="Line 41"/>
          <p:cNvSpPr/>
          <p:nvPr/>
        </p:nvSpPr>
        <p:spPr>
          <a:xfrm flipH="1" flipV="1">
            <a:off x="2268360" y="522648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6" name="Line 42"/>
          <p:cNvSpPr/>
          <p:nvPr/>
        </p:nvSpPr>
        <p:spPr>
          <a:xfrm flipV="1">
            <a:off x="1995120" y="5510160"/>
            <a:ext cx="5184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7" name="Line 43"/>
          <p:cNvSpPr/>
          <p:nvPr/>
        </p:nvSpPr>
        <p:spPr>
          <a:xfrm flipH="1" flipV="1">
            <a:off x="1994040" y="5510160"/>
            <a:ext cx="5436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8" name="Line 44"/>
          <p:cNvSpPr/>
          <p:nvPr/>
        </p:nvSpPr>
        <p:spPr>
          <a:xfrm flipV="1">
            <a:off x="1712160" y="5626080"/>
            <a:ext cx="5580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9" name="Line 45"/>
          <p:cNvSpPr/>
          <p:nvPr/>
        </p:nvSpPr>
        <p:spPr>
          <a:xfrm flipH="1" flipV="1">
            <a:off x="1711080" y="5626080"/>
            <a:ext cx="56880" cy="5364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0" name="Line 46"/>
          <p:cNvSpPr/>
          <p:nvPr/>
        </p:nvSpPr>
        <p:spPr>
          <a:xfrm flipV="1">
            <a:off x="2160720" y="4998960"/>
            <a:ext cx="5580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1" name="Line 47"/>
          <p:cNvSpPr/>
          <p:nvPr/>
        </p:nvSpPr>
        <p:spPr>
          <a:xfrm flipH="1" flipV="1">
            <a:off x="2157120" y="4998960"/>
            <a:ext cx="56880" cy="540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2" name="Line 48"/>
          <p:cNvSpPr/>
          <p:nvPr/>
        </p:nvSpPr>
        <p:spPr>
          <a:xfrm flipV="1">
            <a:off x="2384640" y="5396400"/>
            <a:ext cx="5544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3" name="Line 49"/>
          <p:cNvSpPr/>
          <p:nvPr/>
        </p:nvSpPr>
        <p:spPr>
          <a:xfrm flipH="1" flipV="1">
            <a:off x="2380680" y="5396400"/>
            <a:ext cx="56880" cy="5868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4" name="Line 50"/>
          <p:cNvSpPr/>
          <p:nvPr/>
        </p:nvSpPr>
        <p:spPr>
          <a:xfrm flipH="1">
            <a:off x="898920" y="4334400"/>
            <a:ext cx="1555560" cy="1861920"/>
          </a:xfrm>
          <a:prstGeom prst="line">
            <a:avLst/>
          </a:prstGeom>
          <a:ln w="9360" cap="rnd">
            <a:solidFill>
              <a:schemeClr val="tx1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CustomShape 51"/>
          <p:cNvSpPr/>
          <p:nvPr/>
        </p:nvSpPr>
        <p:spPr>
          <a:xfrm>
            <a:off x="435600" y="1197000"/>
            <a:ext cx="86544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52"/>
          <p:cNvSpPr/>
          <p:nvPr/>
        </p:nvSpPr>
        <p:spPr>
          <a:xfrm>
            <a:off x="439920" y="2852640"/>
            <a:ext cx="18028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algo.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97" name="Object 53"/>
          <p:cNvGraphicFramePr/>
          <p:nvPr/>
        </p:nvGraphicFramePr>
        <p:xfrm>
          <a:off x="2674800" y="2862360"/>
          <a:ext cx="4809600" cy="37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798" name="Object 150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2674800" y="2862360"/>
                        <a:ext cx="4809600" cy="375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" name="Object 54"/>
          <p:cNvGraphicFramePr/>
          <p:nvPr/>
        </p:nvGraphicFramePr>
        <p:xfrm>
          <a:off x="7308720" y="981000"/>
          <a:ext cx="1498320" cy="74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800" name="Object 152"/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7308720" y="981000"/>
                        <a:ext cx="1498320" cy="7488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1" name="Object 55"/>
          <p:cNvGraphicFramePr/>
          <p:nvPr/>
        </p:nvGraphicFramePr>
        <p:xfrm>
          <a:off x="2700360" y="907920"/>
          <a:ext cx="4105080" cy="82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10" imgW="0" imgH="0" progId="Equation.3">
                  <p:embed/>
                </p:oleObj>
              </mc:Choice>
              <mc:Fallback>
                <p:oleObj r:id="rId10" imgW="0" imgH="0" progId="Equation.3">
                  <p:embed/>
                  <p:pic>
                    <p:nvPicPr>
                      <p:cNvPr id="802" name="Object 153"/>
                      <p:cNvPicPr/>
                      <p:nvPr/>
                    </p:nvPicPr>
                    <p:blipFill>
                      <a:blip r:embed="rId11"/>
                      <a:stretch/>
                    </p:blipFill>
                    <p:spPr>
                      <a:xfrm>
                        <a:off x="2700360" y="907920"/>
                        <a:ext cx="4105080" cy="828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3" name="CustomShape 56"/>
          <p:cNvSpPr/>
          <p:nvPr/>
        </p:nvSpPr>
        <p:spPr>
          <a:xfrm>
            <a:off x="7020000" y="981000"/>
            <a:ext cx="215640" cy="647280"/>
          </a:xfrm>
          <a:prstGeom prst="leftBrace">
            <a:avLst>
              <a:gd name="adj1" fmla="val 25000"/>
              <a:gd name="adj2" fmla="val 50000"/>
            </a:avLst>
          </a:prstGeom>
          <a:noFill/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209520" y="233280"/>
            <a:ext cx="8351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Perceptron Learning Rule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611280" y="1341360"/>
            <a:ext cx="7848360" cy="644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new weight = old weight +    0.1    ( trueLabel – output )     input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06" name="Object 3"/>
          <p:cNvGraphicFramePr/>
          <p:nvPr/>
        </p:nvGraphicFramePr>
        <p:xfrm>
          <a:off x="4572000" y="1484280"/>
          <a:ext cx="269640" cy="29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807" name="Object 4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4572000" y="1484280"/>
                        <a:ext cx="269640" cy="299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8" name="CustomShape 4"/>
          <p:cNvSpPr/>
          <p:nvPr/>
        </p:nvSpPr>
        <p:spPr>
          <a:xfrm>
            <a:off x="826920" y="4187880"/>
            <a:ext cx="7992720" cy="2295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if… (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target = 0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 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output = 0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) …. then	update  =	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if… (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target = 0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 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output = 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) …. then	update  =	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if… (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target = 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 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output = 0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) …. then	update  =	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if… (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target = 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 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output = 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) …. then	update  =	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09" name="Object 5"/>
          <p:cNvGraphicFramePr/>
          <p:nvPr/>
        </p:nvGraphicFramePr>
        <p:xfrm>
          <a:off x="7110360" y="1544760"/>
          <a:ext cx="269640" cy="29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810" name="Object 6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7110360" y="1544760"/>
                        <a:ext cx="269640" cy="2995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1" name="CustomShape 6"/>
          <p:cNvSpPr/>
          <p:nvPr/>
        </p:nvSpPr>
        <p:spPr>
          <a:xfrm>
            <a:off x="460080" y="3500280"/>
            <a:ext cx="547560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weight updates do these cases produce?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539640" y="1197000"/>
            <a:ext cx="8064000" cy="718920"/>
          </a:xfrm>
          <a:prstGeom prst="rect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8"/>
          <p:cNvSpPr/>
          <p:nvPr/>
        </p:nvSpPr>
        <p:spPr>
          <a:xfrm rot="16200000">
            <a:off x="5975280" y="225720"/>
            <a:ext cx="504360" cy="4032000"/>
          </a:xfrm>
          <a:prstGeom prst="leftBrace">
            <a:avLst>
              <a:gd name="adj1" fmla="val 66562"/>
              <a:gd name="adj2" fmla="val 50000"/>
            </a:avLst>
          </a:prstGeom>
          <a:noFill/>
          <a:ln w="255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4" name="CustomShape 9"/>
          <p:cNvSpPr/>
          <p:nvPr/>
        </p:nvSpPr>
        <p:spPr>
          <a:xfrm>
            <a:off x="5942520" y="2455920"/>
            <a:ext cx="8776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793800" y="1238400"/>
            <a:ext cx="7810200" cy="3092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initialise weights to random numbers in range -1 to +1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 n = 1 to NUM_ITERATIONS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for each training example (x,y)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	calculate activation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	for each 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		update weight by </a:t>
            </a:r>
            <a:r>
              <a:rPr lang="en-US" sz="16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learning rule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	end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end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755640" y="4941720"/>
            <a:ext cx="7848360" cy="1437120"/>
          </a:xfrm>
          <a:prstGeom prst="rect">
            <a:avLst/>
          </a:prstGeom>
          <a:noFill/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Perceptron convergence theorem: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If the data is linearly separable, then application of the               Perceptron learning rule will find a separating decision boundary,                       within a finite number of iterations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CustomShape 3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algorithm for the Perceptron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CustomShape 1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data…. </a:t>
            </a:r>
            <a:r>
              <a:rPr lang="en-US" sz="2600" b="0" i="1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600" b="0" i="1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non-linearly separable</a:t>
            </a:r>
            <a:r>
              <a:rPr lang="en-US" sz="2600" b="0" i="1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Line 2"/>
          <p:cNvSpPr/>
          <p:nvPr/>
        </p:nvSpPr>
        <p:spPr>
          <a:xfrm flipV="1">
            <a:off x="1706400" y="1420560"/>
            <a:ext cx="360" cy="26035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0" name="Line 3"/>
          <p:cNvSpPr/>
          <p:nvPr/>
        </p:nvSpPr>
        <p:spPr>
          <a:xfrm>
            <a:off x="1706400" y="4024080"/>
            <a:ext cx="27385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1" name="CustomShape 4"/>
          <p:cNvSpPr/>
          <p:nvPr/>
        </p:nvSpPr>
        <p:spPr>
          <a:xfrm>
            <a:off x="859320" y="1341360"/>
            <a:ext cx="7480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5"/>
          <p:cNvSpPr/>
          <p:nvPr/>
        </p:nvSpPr>
        <p:spPr>
          <a:xfrm>
            <a:off x="3678480" y="4102200"/>
            <a:ext cx="78156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6"/>
          <p:cNvSpPr/>
          <p:nvPr/>
        </p:nvSpPr>
        <p:spPr>
          <a:xfrm>
            <a:off x="2195640" y="18288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4" name="CustomShape 7"/>
          <p:cNvSpPr/>
          <p:nvPr/>
        </p:nvSpPr>
        <p:spPr>
          <a:xfrm>
            <a:off x="2436840" y="206532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5" name="CustomShape 8"/>
          <p:cNvSpPr/>
          <p:nvPr/>
        </p:nvSpPr>
        <p:spPr>
          <a:xfrm>
            <a:off x="2276640" y="198756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6" name="CustomShape 9"/>
          <p:cNvSpPr/>
          <p:nvPr/>
        </p:nvSpPr>
        <p:spPr>
          <a:xfrm>
            <a:off x="2519280" y="222408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7" name="CustomShape 10"/>
          <p:cNvSpPr/>
          <p:nvPr/>
        </p:nvSpPr>
        <p:spPr>
          <a:xfrm>
            <a:off x="2359080" y="18288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8" name="CustomShape 11"/>
          <p:cNvSpPr/>
          <p:nvPr/>
        </p:nvSpPr>
        <p:spPr>
          <a:xfrm>
            <a:off x="2357280" y="23796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9" name="CustomShape 12"/>
          <p:cNvSpPr/>
          <p:nvPr/>
        </p:nvSpPr>
        <p:spPr>
          <a:xfrm>
            <a:off x="2438280" y="253836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0" name="CustomShape 13"/>
          <p:cNvSpPr/>
          <p:nvPr/>
        </p:nvSpPr>
        <p:spPr>
          <a:xfrm>
            <a:off x="2598840" y="24606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1" name="CustomShape 14"/>
          <p:cNvSpPr/>
          <p:nvPr/>
        </p:nvSpPr>
        <p:spPr>
          <a:xfrm>
            <a:off x="2922480" y="222408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2" name="CustomShape 15"/>
          <p:cNvSpPr/>
          <p:nvPr/>
        </p:nvSpPr>
        <p:spPr>
          <a:xfrm>
            <a:off x="2679840" y="277488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3" name="Line 16"/>
          <p:cNvSpPr/>
          <p:nvPr/>
        </p:nvSpPr>
        <p:spPr>
          <a:xfrm flipV="1">
            <a:off x="2808360" y="302256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4" name="Line 17"/>
          <p:cNvSpPr/>
          <p:nvPr/>
        </p:nvSpPr>
        <p:spPr>
          <a:xfrm flipH="1" flipV="1">
            <a:off x="2806560" y="302256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5" name="Line 18"/>
          <p:cNvSpPr/>
          <p:nvPr/>
        </p:nvSpPr>
        <p:spPr>
          <a:xfrm flipV="1">
            <a:off x="3094200" y="3189240"/>
            <a:ext cx="806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6" name="Line 19"/>
          <p:cNvSpPr/>
          <p:nvPr/>
        </p:nvSpPr>
        <p:spPr>
          <a:xfrm flipH="1" flipV="1">
            <a:off x="3092400" y="3189240"/>
            <a:ext cx="824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Line 20"/>
          <p:cNvSpPr/>
          <p:nvPr/>
        </p:nvSpPr>
        <p:spPr>
          <a:xfrm flipV="1">
            <a:off x="3176640" y="303192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8" name="Line 21"/>
          <p:cNvSpPr/>
          <p:nvPr/>
        </p:nvSpPr>
        <p:spPr>
          <a:xfrm flipH="1" flipV="1">
            <a:off x="3174840" y="303192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9" name="Line 22"/>
          <p:cNvSpPr/>
          <p:nvPr/>
        </p:nvSpPr>
        <p:spPr>
          <a:xfrm flipV="1">
            <a:off x="3336840" y="287316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" name="Line 23"/>
          <p:cNvSpPr/>
          <p:nvPr/>
        </p:nvSpPr>
        <p:spPr>
          <a:xfrm flipH="1" flipV="1">
            <a:off x="3335040" y="287316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1" name="Line 24"/>
          <p:cNvSpPr/>
          <p:nvPr/>
        </p:nvSpPr>
        <p:spPr>
          <a:xfrm flipV="1">
            <a:off x="2935440" y="342576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2" name="Line 25"/>
          <p:cNvSpPr/>
          <p:nvPr/>
        </p:nvSpPr>
        <p:spPr>
          <a:xfrm flipH="1" flipV="1">
            <a:off x="2933640" y="342576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3" name="Line 26"/>
          <p:cNvSpPr/>
          <p:nvPr/>
        </p:nvSpPr>
        <p:spPr>
          <a:xfrm flipV="1">
            <a:off x="3497400" y="312552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4" name="Line 27"/>
          <p:cNvSpPr/>
          <p:nvPr/>
        </p:nvSpPr>
        <p:spPr>
          <a:xfrm flipH="1" flipV="1">
            <a:off x="3495600" y="312552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5" name="Line 28"/>
          <p:cNvSpPr/>
          <p:nvPr/>
        </p:nvSpPr>
        <p:spPr>
          <a:xfrm flipV="1">
            <a:off x="2854440" y="334800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6" name="Line 29"/>
          <p:cNvSpPr/>
          <p:nvPr/>
        </p:nvSpPr>
        <p:spPr>
          <a:xfrm flipH="1" flipV="1">
            <a:off x="2852640" y="334800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7" name="Line 30"/>
          <p:cNvSpPr/>
          <p:nvPr/>
        </p:nvSpPr>
        <p:spPr>
          <a:xfrm flipV="1">
            <a:off x="3014640" y="287316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8" name="Line 31"/>
          <p:cNvSpPr/>
          <p:nvPr/>
        </p:nvSpPr>
        <p:spPr>
          <a:xfrm flipH="1" flipV="1">
            <a:off x="3012840" y="287316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9" name="Line 32"/>
          <p:cNvSpPr/>
          <p:nvPr/>
        </p:nvSpPr>
        <p:spPr>
          <a:xfrm flipV="1">
            <a:off x="3014640" y="326844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" name="Line 33"/>
          <p:cNvSpPr/>
          <p:nvPr/>
        </p:nvSpPr>
        <p:spPr>
          <a:xfrm flipH="1" flipV="1">
            <a:off x="3012840" y="326844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1" name="Line 34"/>
          <p:cNvSpPr/>
          <p:nvPr/>
        </p:nvSpPr>
        <p:spPr>
          <a:xfrm flipV="1">
            <a:off x="3336840" y="327024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2" name="Line 35"/>
          <p:cNvSpPr/>
          <p:nvPr/>
        </p:nvSpPr>
        <p:spPr>
          <a:xfrm flipH="1" flipV="1">
            <a:off x="3335040" y="32702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3" name="Line 36"/>
          <p:cNvSpPr/>
          <p:nvPr/>
        </p:nvSpPr>
        <p:spPr>
          <a:xfrm flipV="1">
            <a:off x="3417840" y="312732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4" name="Line 37"/>
          <p:cNvSpPr/>
          <p:nvPr/>
        </p:nvSpPr>
        <p:spPr>
          <a:xfrm flipH="1" flipV="1">
            <a:off x="3416040" y="312732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5" name="Line 38"/>
          <p:cNvSpPr/>
          <p:nvPr/>
        </p:nvSpPr>
        <p:spPr>
          <a:xfrm flipV="1">
            <a:off x="3578040" y="2968560"/>
            <a:ext cx="7956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6" name="Line 39"/>
          <p:cNvSpPr/>
          <p:nvPr/>
        </p:nvSpPr>
        <p:spPr>
          <a:xfrm flipH="1" flipV="1">
            <a:off x="3576600" y="2968560"/>
            <a:ext cx="806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7" name="Line 40"/>
          <p:cNvSpPr/>
          <p:nvPr/>
        </p:nvSpPr>
        <p:spPr>
          <a:xfrm flipV="1">
            <a:off x="3176640" y="334800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8" name="Line 41"/>
          <p:cNvSpPr/>
          <p:nvPr/>
        </p:nvSpPr>
        <p:spPr>
          <a:xfrm flipH="1" flipV="1">
            <a:off x="3174840" y="334800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9" name="Line 42"/>
          <p:cNvSpPr/>
          <p:nvPr/>
        </p:nvSpPr>
        <p:spPr>
          <a:xfrm flipV="1">
            <a:off x="2773440" y="350676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0" name="Line 43"/>
          <p:cNvSpPr/>
          <p:nvPr/>
        </p:nvSpPr>
        <p:spPr>
          <a:xfrm flipH="1" flipV="1">
            <a:off x="2771640" y="350676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1" name="Line 44"/>
          <p:cNvSpPr/>
          <p:nvPr/>
        </p:nvSpPr>
        <p:spPr>
          <a:xfrm flipV="1">
            <a:off x="2844720" y="18446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2" name="Line 45"/>
          <p:cNvSpPr/>
          <p:nvPr/>
        </p:nvSpPr>
        <p:spPr>
          <a:xfrm flipH="1" flipV="1">
            <a:off x="2842920" y="184464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Line 46"/>
          <p:cNvSpPr/>
          <p:nvPr/>
        </p:nvSpPr>
        <p:spPr>
          <a:xfrm flipV="1">
            <a:off x="3740040" y="320508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4" name="Line 47"/>
          <p:cNvSpPr/>
          <p:nvPr/>
        </p:nvSpPr>
        <p:spPr>
          <a:xfrm flipH="1" flipV="1">
            <a:off x="3738240" y="320508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Line 48"/>
          <p:cNvSpPr/>
          <p:nvPr/>
        </p:nvSpPr>
        <p:spPr>
          <a:xfrm flipV="1">
            <a:off x="3068640" y="190152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6" name="Line 49"/>
          <p:cNvSpPr/>
          <p:nvPr/>
        </p:nvSpPr>
        <p:spPr>
          <a:xfrm flipH="1" flipV="1">
            <a:off x="3066840" y="190152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7" name="Line 50"/>
          <p:cNvSpPr/>
          <p:nvPr/>
        </p:nvSpPr>
        <p:spPr>
          <a:xfrm flipV="1">
            <a:off x="2989440" y="190332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Line 51"/>
          <p:cNvSpPr/>
          <p:nvPr/>
        </p:nvSpPr>
        <p:spPr>
          <a:xfrm flipH="1" flipV="1">
            <a:off x="2987640" y="190332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9" name="Line 52"/>
          <p:cNvSpPr/>
          <p:nvPr/>
        </p:nvSpPr>
        <p:spPr>
          <a:xfrm flipV="1">
            <a:off x="3149640" y="174456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0" name="Line 53"/>
          <p:cNvSpPr/>
          <p:nvPr/>
        </p:nvSpPr>
        <p:spPr>
          <a:xfrm flipH="1" flipV="1">
            <a:off x="3147840" y="174456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1" name="Line 54"/>
          <p:cNvSpPr/>
          <p:nvPr/>
        </p:nvSpPr>
        <p:spPr>
          <a:xfrm flipV="1">
            <a:off x="3311640" y="198108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2" name="Line 55"/>
          <p:cNvSpPr/>
          <p:nvPr/>
        </p:nvSpPr>
        <p:spPr>
          <a:xfrm flipH="1" flipV="1">
            <a:off x="3309840" y="198108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Line 56"/>
          <p:cNvSpPr/>
          <p:nvPr/>
        </p:nvSpPr>
        <p:spPr>
          <a:xfrm flipV="1">
            <a:off x="3284640" y="240660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4" name="Line 57"/>
          <p:cNvSpPr/>
          <p:nvPr/>
        </p:nvSpPr>
        <p:spPr>
          <a:xfrm flipH="1" flipV="1">
            <a:off x="3282840" y="240660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5" name="Line 58"/>
          <p:cNvSpPr/>
          <p:nvPr/>
        </p:nvSpPr>
        <p:spPr>
          <a:xfrm flipV="1">
            <a:off x="3205080" y="24080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Line 59"/>
          <p:cNvSpPr/>
          <p:nvPr/>
        </p:nvSpPr>
        <p:spPr>
          <a:xfrm flipH="1" flipV="1">
            <a:off x="3203280" y="240804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7" name="Line 60"/>
          <p:cNvSpPr/>
          <p:nvPr/>
        </p:nvSpPr>
        <p:spPr>
          <a:xfrm flipV="1">
            <a:off x="3365640" y="2249280"/>
            <a:ext cx="792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8" name="Line 61"/>
          <p:cNvSpPr/>
          <p:nvPr/>
        </p:nvSpPr>
        <p:spPr>
          <a:xfrm flipH="1" flipV="1">
            <a:off x="3363840" y="2249280"/>
            <a:ext cx="810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9" name="Line 62"/>
          <p:cNvSpPr/>
          <p:nvPr/>
        </p:nvSpPr>
        <p:spPr>
          <a:xfrm flipV="1">
            <a:off x="3527280" y="2485800"/>
            <a:ext cx="792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Line 63"/>
          <p:cNvSpPr/>
          <p:nvPr/>
        </p:nvSpPr>
        <p:spPr>
          <a:xfrm flipH="1" flipV="1">
            <a:off x="3525480" y="2485800"/>
            <a:ext cx="810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1" name="Line 64"/>
          <p:cNvSpPr/>
          <p:nvPr/>
        </p:nvSpPr>
        <p:spPr>
          <a:xfrm flipV="1">
            <a:off x="2517840" y="2852640"/>
            <a:ext cx="806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2" name="Line 65"/>
          <p:cNvSpPr/>
          <p:nvPr/>
        </p:nvSpPr>
        <p:spPr>
          <a:xfrm flipH="1" flipV="1">
            <a:off x="2516040" y="2852640"/>
            <a:ext cx="824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3" name="Line 66"/>
          <p:cNvSpPr/>
          <p:nvPr/>
        </p:nvSpPr>
        <p:spPr>
          <a:xfrm flipV="1">
            <a:off x="2359080" y="308916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4" name="Line 67"/>
          <p:cNvSpPr/>
          <p:nvPr/>
        </p:nvSpPr>
        <p:spPr>
          <a:xfrm flipH="1" flipV="1">
            <a:off x="2357280" y="308916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5" name="Line 68"/>
          <p:cNvSpPr/>
          <p:nvPr/>
        </p:nvSpPr>
        <p:spPr>
          <a:xfrm flipV="1">
            <a:off x="2278080" y="301140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6" name="Line 69"/>
          <p:cNvSpPr/>
          <p:nvPr/>
        </p:nvSpPr>
        <p:spPr>
          <a:xfrm flipH="1" flipV="1">
            <a:off x="2276280" y="301140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7" name="Line 70"/>
          <p:cNvSpPr/>
          <p:nvPr/>
        </p:nvSpPr>
        <p:spPr>
          <a:xfrm flipV="1">
            <a:off x="2438280" y="29318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8" name="Line 71"/>
          <p:cNvSpPr/>
          <p:nvPr/>
        </p:nvSpPr>
        <p:spPr>
          <a:xfrm flipH="1" flipV="1">
            <a:off x="2436480" y="293184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9" name="Line 72"/>
          <p:cNvSpPr/>
          <p:nvPr/>
        </p:nvSpPr>
        <p:spPr>
          <a:xfrm flipV="1">
            <a:off x="2197080" y="317016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0" name="Line 73"/>
          <p:cNvSpPr/>
          <p:nvPr/>
        </p:nvSpPr>
        <p:spPr>
          <a:xfrm flipH="1" flipV="1">
            <a:off x="2195280" y="317016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1" name="CustomShape 74"/>
          <p:cNvSpPr/>
          <p:nvPr/>
        </p:nvSpPr>
        <p:spPr>
          <a:xfrm>
            <a:off x="5219640" y="1844640"/>
            <a:ext cx="3598560" cy="1552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model does not match the problem!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(AGAIN!)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Line 75"/>
          <p:cNvSpPr/>
          <p:nvPr/>
        </p:nvSpPr>
        <p:spPr>
          <a:xfrm flipH="1">
            <a:off x="2124000" y="1052280"/>
            <a:ext cx="1439640" cy="3456000"/>
          </a:xfrm>
          <a:prstGeom prst="line">
            <a:avLst/>
          </a:prstGeom>
          <a:ln w="9360" cap="rnd">
            <a:solidFill>
              <a:schemeClr val="tx1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3" name="CustomShape 76"/>
          <p:cNvSpPr/>
          <p:nvPr/>
        </p:nvSpPr>
        <p:spPr>
          <a:xfrm>
            <a:off x="4987440" y="5608800"/>
            <a:ext cx="258156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mistakes!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94" name="Object 77"/>
          <p:cNvGraphicFramePr/>
          <p:nvPr/>
        </p:nvGraphicFramePr>
        <p:xfrm>
          <a:off x="4067280" y="4653000"/>
          <a:ext cx="4392360" cy="82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895" name="Object 12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4067280" y="4653000"/>
                        <a:ext cx="4392360" cy="828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7" name="Picture 5"/>
          <p:cNvPicPr/>
          <p:nvPr/>
        </p:nvPicPr>
        <p:blipFill>
          <a:blip r:embed="rId2"/>
          <a:stretch/>
        </p:blipFill>
        <p:spPr>
          <a:xfrm>
            <a:off x="609480" y="2514600"/>
            <a:ext cx="3849480" cy="2361960"/>
          </a:xfrm>
          <a:prstGeom prst="rect">
            <a:avLst/>
          </a:prstGeom>
          <a:ln>
            <a:noFill/>
          </a:ln>
        </p:spPr>
      </p:pic>
      <p:pic>
        <p:nvPicPr>
          <p:cNvPr id="208" name="Picture 7"/>
          <p:cNvPicPr/>
          <p:nvPr/>
        </p:nvPicPr>
        <p:blipFill>
          <a:blip r:embed="rId3"/>
          <a:stretch/>
        </p:blipFill>
        <p:spPr>
          <a:xfrm>
            <a:off x="4224600" y="2438280"/>
            <a:ext cx="4385520" cy="258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ustomShape 1"/>
          <p:cNvSpPr/>
          <p:nvPr/>
        </p:nvSpPr>
        <p:spPr>
          <a:xfrm>
            <a:off x="179280" y="198360"/>
            <a:ext cx="8461080" cy="48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Multilayer Perceptron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2"/>
          <p:cNvSpPr/>
          <p:nvPr/>
        </p:nvSpPr>
        <p:spPr>
          <a:xfrm>
            <a:off x="6006960" y="299736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8" name="Line 3"/>
          <p:cNvSpPr/>
          <p:nvPr/>
        </p:nvSpPr>
        <p:spPr>
          <a:xfrm>
            <a:off x="5152680" y="2382480"/>
            <a:ext cx="863640" cy="72108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9" name="Line 4"/>
          <p:cNvSpPr/>
          <p:nvPr/>
        </p:nvSpPr>
        <p:spPr>
          <a:xfrm>
            <a:off x="5143320" y="3165120"/>
            <a:ext cx="86364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0" name="Line 5"/>
          <p:cNvSpPr/>
          <p:nvPr/>
        </p:nvSpPr>
        <p:spPr>
          <a:xfrm flipV="1">
            <a:off x="5143320" y="3236760"/>
            <a:ext cx="863640" cy="6969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1" name="Line 6"/>
          <p:cNvSpPr/>
          <p:nvPr/>
        </p:nvSpPr>
        <p:spPr>
          <a:xfrm>
            <a:off x="6372000" y="3179520"/>
            <a:ext cx="86364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2" name="CustomShape 7"/>
          <p:cNvSpPr/>
          <p:nvPr/>
        </p:nvSpPr>
        <p:spPr>
          <a:xfrm>
            <a:off x="4734000" y="300204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3" name="Line 8"/>
          <p:cNvSpPr/>
          <p:nvPr/>
        </p:nvSpPr>
        <p:spPr>
          <a:xfrm>
            <a:off x="3879720" y="2387520"/>
            <a:ext cx="863640" cy="720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4" name="Line 9"/>
          <p:cNvSpPr/>
          <p:nvPr/>
        </p:nvSpPr>
        <p:spPr>
          <a:xfrm>
            <a:off x="3870000" y="3170160"/>
            <a:ext cx="86364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5" name="Line 10"/>
          <p:cNvSpPr/>
          <p:nvPr/>
        </p:nvSpPr>
        <p:spPr>
          <a:xfrm flipV="1">
            <a:off x="3870000" y="3241440"/>
            <a:ext cx="863640" cy="6969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6" name="CustomShape 11"/>
          <p:cNvSpPr/>
          <p:nvPr/>
        </p:nvSpPr>
        <p:spPr>
          <a:xfrm>
            <a:off x="4726080" y="376884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7" name="Line 12"/>
          <p:cNvSpPr/>
          <p:nvPr/>
        </p:nvSpPr>
        <p:spPr>
          <a:xfrm>
            <a:off x="3871800" y="3154320"/>
            <a:ext cx="863640" cy="720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8" name="Line 13"/>
          <p:cNvSpPr/>
          <p:nvPr/>
        </p:nvSpPr>
        <p:spPr>
          <a:xfrm>
            <a:off x="3862080" y="3936960"/>
            <a:ext cx="86364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9" name="CustomShape 14"/>
          <p:cNvSpPr/>
          <p:nvPr/>
        </p:nvSpPr>
        <p:spPr>
          <a:xfrm>
            <a:off x="4735440" y="223344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0" name="Line 15"/>
          <p:cNvSpPr/>
          <p:nvPr/>
        </p:nvSpPr>
        <p:spPr>
          <a:xfrm>
            <a:off x="3871800" y="2401560"/>
            <a:ext cx="86364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1" name="Line 16"/>
          <p:cNvSpPr/>
          <p:nvPr/>
        </p:nvSpPr>
        <p:spPr>
          <a:xfrm flipV="1">
            <a:off x="3871800" y="2473200"/>
            <a:ext cx="863640" cy="6969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2" name="CustomShape 17"/>
          <p:cNvSpPr/>
          <p:nvPr/>
        </p:nvSpPr>
        <p:spPr>
          <a:xfrm>
            <a:off x="3481560" y="376560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3" name="Line 18"/>
          <p:cNvSpPr/>
          <p:nvPr/>
        </p:nvSpPr>
        <p:spPr>
          <a:xfrm>
            <a:off x="2627280" y="3151080"/>
            <a:ext cx="863280" cy="720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4" name="Line 19"/>
          <p:cNvSpPr/>
          <p:nvPr/>
        </p:nvSpPr>
        <p:spPr>
          <a:xfrm>
            <a:off x="2617560" y="3933720"/>
            <a:ext cx="86364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5" name="Line 20"/>
          <p:cNvSpPr/>
          <p:nvPr/>
        </p:nvSpPr>
        <p:spPr>
          <a:xfrm flipV="1">
            <a:off x="2617560" y="4005000"/>
            <a:ext cx="863640" cy="6969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6" name="CustomShape 21"/>
          <p:cNvSpPr/>
          <p:nvPr/>
        </p:nvSpPr>
        <p:spPr>
          <a:xfrm>
            <a:off x="3490920" y="299736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7" name="Line 22"/>
          <p:cNvSpPr/>
          <p:nvPr/>
        </p:nvSpPr>
        <p:spPr>
          <a:xfrm>
            <a:off x="2636640" y="2382480"/>
            <a:ext cx="863640" cy="72108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8" name="Line 23"/>
          <p:cNvSpPr/>
          <p:nvPr/>
        </p:nvSpPr>
        <p:spPr>
          <a:xfrm>
            <a:off x="2627280" y="3165120"/>
            <a:ext cx="86328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9" name="Line 24"/>
          <p:cNvSpPr/>
          <p:nvPr/>
        </p:nvSpPr>
        <p:spPr>
          <a:xfrm flipV="1">
            <a:off x="2627280" y="3236760"/>
            <a:ext cx="863280" cy="6969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0" name="CustomShape 25"/>
          <p:cNvSpPr/>
          <p:nvPr/>
        </p:nvSpPr>
        <p:spPr>
          <a:xfrm>
            <a:off x="3490920" y="2238480"/>
            <a:ext cx="360000" cy="36000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1" name="Line 26"/>
          <p:cNvSpPr/>
          <p:nvPr/>
        </p:nvSpPr>
        <p:spPr>
          <a:xfrm>
            <a:off x="2636640" y="1623960"/>
            <a:ext cx="863640" cy="7207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2" name="Line 27"/>
          <p:cNvSpPr/>
          <p:nvPr/>
        </p:nvSpPr>
        <p:spPr>
          <a:xfrm>
            <a:off x="2627280" y="2406600"/>
            <a:ext cx="86328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3" name="Line 28"/>
          <p:cNvSpPr/>
          <p:nvPr/>
        </p:nvSpPr>
        <p:spPr>
          <a:xfrm flipV="1">
            <a:off x="2627280" y="2477880"/>
            <a:ext cx="863280" cy="6969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4" name="CustomShape 29"/>
          <p:cNvSpPr/>
          <p:nvPr/>
        </p:nvSpPr>
        <p:spPr>
          <a:xfrm>
            <a:off x="2092320" y="1360440"/>
            <a:ext cx="4600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5" name="CustomShape 30"/>
          <p:cNvSpPr/>
          <p:nvPr/>
        </p:nvSpPr>
        <p:spPr>
          <a:xfrm>
            <a:off x="2106720" y="2198520"/>
            <a:ext cx="4600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31"/>
          <p:cNvSpPr/>
          <p:nvPr/>
        </p:nvSpPr>
        <p:spPr>
          <a:xfrm>
            <a:off x="2092320" y="2914560"/>
            <a:ext cx="4600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32"/>
          <p:cNvSpPr/>
          <p:nvPr/>
        </p:nvSpPr>
        <p:spPr>
          <a:xfrm>
            <a:off x="2106720" y="3753000"/>
            <a:ext cx="4600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8" name="CustomShape 33"/>
          <p:cNvSpPr/>
          <p:nvPr/>
        </p:nvSpPr>
        <p:spPr>
          <a:xfrm>
            <a:off x="2112840" y="4502160"/>
            <a:ext cx="46008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179280" y="198360"/>
            <a:ext cx="8461080" cy="881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Sigmoid activation – no more thresholds needed </a:t>
            </a: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0" name="Picture 7"/>
          <p:cNvPicPr/>
          <p:nvPr/>
        </p:nvPicPr>
        <p:blipFill>
          <a:blip r:embed="rId4"/>
          <a:srcRect l="2270" t="4464" r="2270" b="2976"/>
          <a:stretch/>
        </p:blipFill>
        <p:spPr>
          <a:xfrm>
            <a:off x="1835280" y="2457360"/>
            <a:ext cx="4320720" cy="3195360"/>
          </a:xfrm>
          <a:prstGeom prst="rect">
            <a:avLst/>
          </a:prstGeom>
          <a:ln w="9360">
            <a:noFill/>
          </a:ln>
        </p:spPr>
      </p:pic>
      <p:graphicFrame>
        <p:nvGraphicFramePr>
          <p:cNvPr id="931" name="Object 2"/>
          <p:cNvGraphicFramePr/>
          <p:nvPr/>
        </p:nvGraphicFramePr>
        <p:xfrm>
          <a:off x="3780000" y="5665680"/>
          <a:ext cx="936360" cy="715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932" name="Object 10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3780000" y="5665680"/>
                        <a:ext cx="936360" cy="7156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3" name="Object 3"/>
          <p:cNvGraphicFramePr/>
          <p:nvPr/>
        </p:nvGraphicFramePr>
        <p:xfrm>
          <a:off x="250920" y="3936960"/>
          <a:ext cx="158400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r:id="rId7" imgW="0" imgH="0" progId="Equation.3">
                  <p:embed/>
                </p:oleObj>
              </mc:Choice>
              <mc:Fallback>
                <p:oleObj r:id="rId7" imgW="0" imgH="0" progId="Equation.3">
                  <p:embed/>
                  <p:pic>
                    <p:nvPicPr>
                      <p:cNvPr id="934" name="Object 11"/>
                      <p:cNvPicPr/>
                      <p:nvPr/>
                    </p:nvPicPr>
                    <p:blipFill>
                      <a:blip r:embed="rId8"/>
                      <a:stretch/>
                    </p:blipFill>
                    <p:spPr>
                      <a:xfrm>
                        <a:off x="250920" y="3936960"/>
                        <a:ext cx="1584000" cy="27432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5" name="Object 4"/>
          <p:cNvGraphicFramePr/>
          <p:nvPr/>
        </p:nvGraphicFramePr>
        <p:xfrm>
          <a:off x="539640" y="944640"/>
          <a:ext cx="4105080" cy="82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r:id="rId9" imgW="0" imgH="0" progId="Equation.3">
                  <p:embed/>
                </p:oleObj>
              </mc:Choice>
              <mc:Fallback>
                <p:oleObj r:id="rId9" imgW="0" imgH="0" progId="Equation.3">
                  <p:embed/>
                  <p:pic>
                    <p:nvPicPr>
                      <p:cNvPr id="936" name="Object 12"/>
                      <p:cNvPicPr/>
                      <p:nvPr/>
                    </p:nvPicPr>
                    <p:blipFill>
                      <a:blip r:embed="rId10"/>
                      <a:stretch/>
                    </p:blipFill>
                    <p:spPr>
                      <a:xfrm>
                        <a:off x="539640" y="944640"/>
                        <a:ext cx="4105080" cy="82836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" name="Line 5"/>
          <p:cNvSpPr/>
          <p:nvPr/>
        </p:nvSpPr>
        <p:spPr>
          <a:xfrm flipH="1">
            <a:off x="395280" y="944280"/>
            <a:ext cx="4032000" cy="792360"/>
          </a:xfrm>
          <a:prstGeom prst="line">
            <a:avLst/>
          </a:prstGeom>
          <a:ln w="28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Line 6"/>
          <p:cNvSpPr/>
          <p:nvPr/>
        </p:nvSpPr>
        <p:spPr>
          <a:xfrm flipH="1" flipV="1">
            <a:off x="395280" y="1160280"/>
            <a:ext cx="4176720" cy="431640"/>
          </a:xfrm>
          <a:prstGeom prst="line">
            <a:avLst/>
          </a:prstGeom>
          <a:ln w="28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939" name="Object 7"/>
          <p:cNvGraphicFramePr/>
          <p:nvPr/>
        </p:nvGraphicFramePr>
        <p:xfrm>
          <a:off x="5724360" y="981000"/>
          <a:ext cx="2555640" cy="114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r:id="rId11" imgW="0" imgH="0" progId="Equation.3">
                  <p:embed/>
                </p:oleObj>
              </mc:Choice>
              <mc:Fallback>
                <p:oleObj r:id="rId11" imgW="0" imgH="0" progId="Equation.3">
                  <p:embed/>
                  <p:pic>
                    <p:nvPicPr>
                      <p:cNvPr id="940" name="Object 15"/>
                      <p:cNvPicPr/>
                      <p:nvPr/>
                    </p:nvPicPr>
                    <p:blipFill>
                      <a:blip r:embed="rId12"/>
                      <a:stretch/>
                    </p:blipFill>
                    <p:spPr>
                      <a:xfrm>
                        <a:off x="5724360" y="981000"/>
                        <a:ext cx="2555640" cy="1142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ustomShape 1"/>
          <p:cNvSpPr/>
          <p:nvPr/>
        </p:nvSpPr>
        <p:spPr>
          <a:xfrm>
            <a:off x="179280" y="198360"/>
            <a:ext cx="8461080" cy="881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MLP decision boundary – nonlinear problems, solved!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Line 2"/>
          <p:cNvSpPr/>
          <p:nvPr/>
        </p:nvSpPr>
        <p:spPr>
          <a:xfrm flipV="1">
            <a:off x="1706400" y="1420560"/>
            <a:ext cx="360" cy="260352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3" name="Line 3"/>
          <p:cNvSpPr/>
          <p:nvPr/>
        </p:nvSpPr>
        <p:spPr>
          <a:xfrm>
            <a:off x="1706400" y="4024080"/>
            <a:ext cx="27385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4" name="CustomShape 4"/>
          <p:cNvSpPr/>
          <p:nvPr/>
        </p:nvSpPr>
        <p:spPr>
          <a:xfrm>
            <a:off x="859320" y="1341360"/>
            <a:ext cx="7480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5"/>
          <p:cNvSpPr/>
          <p:nvPr/>
        </p:nvSpPr>
        <p:spPr>
          <a:xfrm>
            <a:off x="3678480" y="4102200"/>
            <a:ext cx="78156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6" name="CustomShape 6"/>
          <p:cNvSpPr/>
          <p:nvPr/>
        </p:nvSpPr>
        <p:spPr>
          <a:xfrm>
            <a:off x="2195640" y="18288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7" name="CustomShape 7"/>
          <p:cNvSpPr/>
          <p:nvPr/>
        </p:nvSpPr>
        <p:spPr>
          <a:xfrm>
            <a:off x="2436840" y="206532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8" name="CustomShape 8"/>
          <p:cNvSpPr/>
          <p:nvPr/>
        </p:nvSpPr>
        <p:spPr>
          <a:xfrm>
            <a:off x="2276640" y="198756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9" name="CustomShape 9"/>
          <p:cNvSpPr/>
          <p:nvPr/>
        </p:nvSpPr>
        <p:spPr>
          <a:xfrm>
            <a:off x="2519280" y="222408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0" name="CustomShape 10"/>
          <p:cNvSpPr/>
          <p:nvPr/>
        </p:nvSpPr>
        <p:spPr>
          <a:xfrm>
            <a:off x="2359080" y="18288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1" name="CustomShape 11"/>
          <p:cNvSpPr/>
          <p:nvPr/>
        </p:nvSpPr>
        <p:spPr>
          <a:xfrm>
            <a:off x="2357280" y="23796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2" name="CustomShape 12"/>
          <p:cNvSpPr/>
          <p:nvPr/>
        </p:nvSpPr>
        <p:spPr>
          <a:xfrm>
            <a:off x="2438280" y="253836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3" name="CustomShape 13"/>
          <p:cNvSpPr/>
          <p:nvPr/>
        </p:nvSpPr>
        <p:spPr>
          <a:xfrm>
            <a:off x="2598840" y="246060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4" name="CustomShape 14"/>
          <p:cNvSpPr/>
          <p:nvPr/>
        </p:nvSpPr>
        <p:spPr>
          <a:xfrm>
            <a:off x="2922480" y="2224080"/>
            <a:ext cx="788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5" name="CustomShape 15"/>
          <p:cNvSpPr/>
          <p:nvPr/>
        </p:nvSpPr>
        <p:spPr>
          <a:xfrm>
            <a:off x="2679840" y="2774880"/>
            <a:ext cx="80640" cy="77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6" name="Line 16"/>
          <p:cNvSpPr/>
          <p:nvPr/>
        </p:nvSpPr>
        <p:spPr>
          <a:xfrm flipV="1">
            <a:off x="2808360" y="302256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7" name="Line 17"/>
          <p:cNvSpPr/>
          <p:nvPr/>
        </p:nvSpPr>
        <p:spPr>
          <a:xfrm flipH="1" flipV="1">
            <a:off x="2806560" y="302256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8" name="Line 18"/>
          <p:cNvSpPr/>
          <p:nvPr/>
        </p:nvSpPr>
        <p:spPr>
          <a:xfrm flipV="1">
            <a:off x="3094200" y="3189240"/>
            <a:ext cx="806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9" name="Line 19"/>
          <p:cNvSpPr/>
          <p:nvPr/>
        </p:nvSpPr>
        <p:spPr>
          <a:xfrm flipH="1" flipV="1">
            <a:off x="3092400" y="3189240"/>
            <a:ext cx="824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0" name="Line 20"/>
          <p:cNvSpPr/>
          <p:nvPr/>
        </p:nvSpPr>
        <p:spPr>
          <a:xfrm flipV="1">
            <a:off x="3176640" y="303192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1" name="Line 21"/>
          <p:cNvSpPr/>
          <p:nvPr/>
        </p:nvSpPr>
        <p:spPr>
          <a:xfrm flipH="1" flipV="1">
            <a:off x="3174840" y="303192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2" name="Line 22"/>
          <p:cNvSpPr/>
          <p:nvPr/>
        </p:nvSpPr>
        <p:spPr>
          <a:xfrm flipV="1">
            <a:off x="3336840" y="287316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3" name="Line 23"/>
          <p:cNvSpPr/>
          <p:nvPr/>
        </p:nvSpPr>
        <p:spPr>
          <a:xfrm flipH="1" flipV="1">
            <a:off x="3335040" y="287316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4" name="Line 24"/>
          <p:cNvSpPr/>
          <p:nvPr/>
        </p:nvSpPr>
        <p:spPr>
          <a:xfrm flipV="1">
            <a:off x="2935440" y="342576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5" name="Line 25"/>
          <p:cNvSpPr/>
          <p:nvPr/>
        </p:nvSpPr>
        <p:spPr>
          <a:xfrm flipH="1" flipV="1">
            <a:off x="2933640" y="342576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6" name="Line 26"/>
          <p:cNvSpPr/>
          <p:nvPr/>
        </p:nvSpPr>
        <p:spPr>
          <a:xfrm flipV="1">
            <a:off x="3497400" y="312552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7" name="Line 27"/>
          <p:cNvSpPr/>
          <p:nvPr/>
        </p:nvSpPr>
        <p:spPr>
          <a:xfrm flipH="1" flipV="1">
            <a:off x="3495600" y="312552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8" name="Line 28"/>
          <p:cNvSpPr/>
          <p:nvPr/>
        </p:nvSpPr>
        <p:spPr>
          <a:xfrm flipV="1">
            <a:off x="2854440" y="334800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9" name="Line 29"/>
          <p:cNvSpPr/>
          <p:nvPr/>
        </p:nvSpPr>
        <p:spPr>
          <a:xfrm flipH="1" flipV="1">
            <a:off x="2852640" y="334800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Line 30"/>
          <p:cNvSpPr/>
          <p:nvPr/>
        </p:nvSpPr>
        <p:spPr>
          <a:xfrm flipV="1">
            <a:off x="3014640" y="287316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1" name="Line 31"/>
          <p:cNvSpPr/>
          <p:nvPr/>
        </p:nvSpPr>
        <p:spPr>
          <a:xfrm flipH="1" flipV="1">
            <a:off x="3012840" y="287316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Line 32"/>
          <p:cNvSpPr/>
          <p:nvPr/>
        </p:nvSpPr>
        <p:spPr>
          <a:xfrm flipV="1">
            <a:off x="3014640" y="326844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3" name="Line 33"/>
          <p:cNvSpPr/>
          <p:nvPr/>
        </p:nvSpPr>
        <p:spPr>
          <a:xfrm flipH="1" flipV="1">
            <a:off x="3012840" y="326844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Line 34"/>
          <p:cNvSpPr/>
          <p:nvPr/>
        </p:nvSpPr>
        <p:spPr>
          <a:xfrm flipV="1">
            <a:off x="3336840" y="327024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Line 35"/>
          <p:cNvSpPr/>
          <p:nvPr/>
        </p:nvSpPr>
        <p:spPr>
          <a:xfrm flipH="1" flipV="1">
            <a:off x="3335040" y="32702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Line 36"/>
          <p:cNvSpPr/>
          <p:nvPr/>
        </p:nvSpPr>
        <p:spPr>
          <a:xfrm flipV="1">
            <a:off x="3417840" y="312732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7" name="Line 37"/>
          <p:cNvSpPr/>
          <p:nvPr/>
        </p:nvSpPr>
        <p:spPr>
          <a:xfrm flipH="1" flipV="1">
            <a:off x="3416040" y="312732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Line 38"/>
          <p:cNvSpPr/>
          <p:nvPr/>
        </p:nvSpPr>
        <p:spPr>
          <a:xfrm flipV="1">
            <a:off x="3578040" y="2968560"/>
            <a:ext cx="7956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9" name="Line 39"/>
          <p:cNvSpPr/>
          <p:nvPr/>
        </p:nvSpPr>
        <p:spPr>
          <a:xfrm flipH="1" flipV="1">
            <a:off x="3576600" y="2968560"/>
            <a:ext cx="806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Line 40"/>
          <p:cNvSpPr/>
          <p:nvPr/>
        </p:nvSpPr>
        <p:spPr>
          <a:xfrm flipV="1">
            <a:off x="3176640" y="334800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1" name="Line 41"/>
          <p:cNvSpPr/>
          <p:nvPr/>
        </p:nvSpPr>
        <p:spPr>
          <a:xfrm flipH="1" flipV="1">
            <a:off x="3174840" y="334800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Line 42"/>
          <p:cNvSpPr/>
          <p:nvPr/>
        </p:nvSpPr>
        <p:spPr>
          <a:xfrm flipV="1">
            <a:off x="2773440" y="350676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3" name="Line 43"/>
          <p:cNvSpPr/>
          <p:nvPr/>
        </p:nvSpPr>
        <p:spPr>
          <a:xfrm flipH="1" flipV="1">
            <a:off x="2771640" y="350676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Line 44"/>
          <p:cNvSpPr/>
          <p:nvPr/>
        </p:nvSpPr>
        <p:spPr>
          <a:xfrm flipV="1">
            <a:off x="2844720" y="18446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5" name="Line 45"/>
          <p:cNvSpPr/>
          <p:nvPr/>
        </p:nvSpPr>
        <p:spPr>
          <a:xfrm flipH="1" flipV="1">
            <a:off x="2842920" y="184464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6" name="Line 46"/>
          <p:cNvSpPr/>
          <p:nvPr/>
        </p:nvSpPr>
        <p:spPr>
          <a:xfrm flipV="1">
            <a:off x="3740040" y="320508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7" name="Line 47"/>
          <p:cNvSpPr/>
          <p:nvPr/>
        </p:nvSpPr>
        <p:spPr>
          <a:xfrm flipH="1" flipV="1">
            <a:off x="3738240" y="320508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Line 48"/>
          <p:cNvSpPr/>
          <p:nvPr/>
        </p:nvSpPr>
        <p:spPr>
          <a:xfrm flipV="1">
            <a:off x="3068640" y="190152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9" name="Line 49"/>
          <p:cNvSpPr/>
          <p:nvPr/>
        </p:nvSpPr>
        <p:spPr>
          <a:xfrm flipH="1" flipV="1">
            <a:off x="3066840" y="190152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0" name="Line 50"/>
          <p:cNvSpPr/>
          <p:nvPr/>
        </p:nvSpPr>
        <p:spPr>
          <a:xfrm flipV="1">
            <a:off x="2989440" y="190332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1" name="Line 51"/>
          <p:cNvSpPr/>
          <p:nvPr/>
        </p:nvSpPr>
        <p:spPr>
          <a:xfrm flipH="1" flipV="1">
            <a:off x="2987640" y="190332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Line 52"/>
          <p:cNvSpPr/>
          <p:nvPr/>
        </p:nvSpPr>
        <p:spPr>
          <a:xfrm flipV="1">
            <a:off x="3149640" y="174456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3" name="Line 53"/>
          <p:cNvSpPr/>
          <p:nvPr/>
        </p:nvSpPr>
        <p:spPr>
          <a:xfrm flipH="1" flipV="1">
            <a:off x="3147840" y="174456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4" name="Line 54"/>
          <p:cNvSpPr/>
          <p:nvPr/>
        </p:nvSpPr>
        <p:spPr>
          <a:xfrm flipV="1">
            <a:off x="3311640" y="198108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5" name="Line 55"/>
          <p:cNvSpPr/>
          <p:nvPr/>
        </p:nvSpPr>
        <p:spPr>
          <a:xfrm flipH="1" flipV="1">
            <a:off x="3309840" y="198108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Line 56"/>
          <p:cNvSpPr/>
          <p:nvPr/>
        </p:nvSpPr>
        <p:spPr>
          <a:xfrm flipV="1">
            <a:off x="3284640" y="240660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7" name="Line 57"/>
          <p:cNvSpPr/>
          <p:nvPr/>
        </p:nvSpPr>
        <p:spPr>
          <a:xfrm flipH="1" flipV="1">
            <a:off x="3282840" y="240660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8" name="Line 58"/>
          <p:cNvSpPr/>
          <p:nvPr/>
        </p:nvSpPr>
        <p:spPr>
          <a:xfrm flipV="1">
            <a:off x="3205080" y="24080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9" name="Line 59"/>
          <p:cNvSpPr/>
          <p:nvPr/>
        </p:nvSpPr>
        <p:spPr>
          <a:xfrm flipH="1" flipV="1">
            <a:off x="3203280" y="240804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0" name="Line 60"/>
          <p:cNvSpPr/>
          <p:nvPr/>
        </p:nvSpPr>
        <p:spPr>
          <a:xfrm flipV="1">
            <a:off x="3365640" y="2249280"/>
            <a:ext cx="792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Line 61"/>
          <p:cNvSpPr/>
          <p:nvPr/>
        </p:nvSpPr>
        <p:spPr>
          <a:xfrm flipH="1" flipV="1">
            <a:off x="3363840" y="2249280"/>
            <a:ext cx="810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2" name="Line 62"/>
          <p:cNvSpPr/>
          <p:nvPr/>
        </p:nvSpPr>
        <p:spPr>
          <a:xfrm flipV="1">
            <a:off x="3527280" y="2485800"/>
            <a:ext cx="792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3" name="Line 63"/>
          <p:cNvSpPr/>
          <p:nvPr/>
        </p:nvSpPr>
        <p:spPr>
          <a:xfrm flipH="1" flipV="1">
            <a:off x="3525480" y="2485800"/>
            <a:ext cx="81000" cy="795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4" name="Line 64"/>
          <p:cNvSpPr/>
          <p:nvPr/>
        </p:nvSpPr>
        <p:spPr>
          <a:xfrm flipV="1">
            <a:off x="2517840" y="2852640"/>
            <a:ext cx="806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Line 65"/>
          <p:cNvSpPr/>
          <p:nvPr/>
        </p:nvSpPr>
        <p:spPr>
          <a:xfrm flipH="1" flipV="1">
            <a:off x="2516040" y="2852640"/>
            <a:ext cx="8244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6" name="Line 66"/>
          <p:cNvSpPr/>
          <p:nvPr/>
        </p:nvSpPr>
        <p:spPr>
          <a:xfrm flipV="1">
            <a:off x="2359080" y="3089160"/>
            <a:ext cx="792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7" name="Line 67"/>
          <p:cNvSpPr/>
          <p:nvPr/>
        </p:nvSpPr>
        <p:spPr>
          <a:xfrm flipH="1" flipV="1">
            <a:off x="2357280" y="3089160"/>
            <a:ext cx="81000" cy="7920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8" name="Line 68"/>
          <p:cNvSpPr/>
          <p:nvPr/>
        </p:nvSpPr>
        <p:spPr>
          <a:xfrm flipV="1">
            <a:off x="2278080" y="3011400"/>
            <a:ext cx="806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9" name="Line 69"/>
          <p:cNvSpPr/>
          <p:nvPr/>
        </p:nvSpPr>
        <p:spPr>
          <a:xfrm flipH="1" flipV="1">
            <a:off x="2276280" y="3011400"/>
            <a:ext cx="8244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0" name="Line 70"/>
          <p:cNvSpPr/>
          <p:nvPr/>
        </p:nvSpPr>
        <p:spPr>
          <a:xfrm flipV="1">
            <a:off x="2438280" y="293184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1" name="Line 71"/>
          <p:cNvSpPr/>
          <p:nvPr/>
        </p:nvSpPr>
        <p:spPr>
          <a:xfrm flipH="1" flipV="1">
            <a:off x="2436480" y="2931840"/>
            <a:ext cx="828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2" name="Line 72"/>
          <p:cNvSpPr/>
          <p:nvPr/>
        </p:nvSpPr>
        <p:spPr>
          <a:xfrm flipV="1">
            <a:off x="2197080" y="3170160"/>
            <a:ext cx="792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3" name="Line 73"/>
          <p:cNvSpPr/>
          <p:nvPr/>
        </p:nvSpPr>
        <p:spPr>
          <a:xfrm flipH="1" flipV="1">
            <a:off x="2195280" y="3170160"/>
            <a:ext cx="81000" cy="77760"/>
          </a:xfrm>
          <a:prstGeom prst="line">
            <a:avLst/>
          </a:prstGeom>
          <a:ln w="31680">
            <a:solidFill>
              <a:srgbClr val="3366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4" name="CustomShape 74"/>
          <p:cNvSpPr/>
          <p:nvPr/>
        </p:nvSpPr>
        <p:spPr>
          <a:xfrm>
            <a:off x="1692360" y="1484280"/>
            <a:ext cx="1450440" cy="1607760"/>
          </a:xfrm>
          <a:custGeom>
            <a:avLst/>
            <a:gdLst/>
            <a:ahLst/>
            <a:cxnLst/>
            <a:rect l="l" t="t" r="r" b="b"/>
            <a:pathLst>
              <a:path w="914" h="1013">
                <a:moveTo>
                  <a:pt x="589" y="0"/>
                </a:moveTo>
                <a:cubicBezTo>
                  <a:pt x="589" y="102"/>
                  <a:pt x="590" y="204"/>
                  <a:pt x="635" y="272"/>
                </a:cubicBezTo>
                <a:cubicBezTo>
                  <a:pt x="680" y="340"/>
                  <a:pt x="816" y="364"/>
                  <a:pt x="861" y="409"/>
                </a:cubicBezTo>
                <a:cubicBezTo>
                  <a:pt x="906" y="454"/>
                  <a:pt x="914" y="507"/>
                  <a:pt x="907" y="545"/>
                </a:cubicBezTo>
                <a:cubicBezTo>
                  <a:pt x="900" y="583"/>
                  <a:pt x="839" y="590"/>
                  <a:pt x="816" y="635"/>
                </a:cubicBezTo>
                <a:cubicBezTo>
                  <a:pt x="793" y="680"/>
                  <a:pt x="794" y="772"/>
                  <a:pt x="771" y="817"/>
                </a:cubicBezTo>
                <a:cubicBezTo>
                  <a:pt x="748" y="862"/>
                  <a:pt x="718" y="907"/>
                  <a:pt x="680" y="907"/>
                </a:cubicBezTo>
                <a:cubicBezTo>
                  <a:pt x="642" y="907"/>
                  <a:pt x="612" y="832"/>
                  <a:pt x="544" y="817"/>
                </a:cubicBezTo>
                <a:cubicBezTo>
                  <a:pt x="476" y="802"/>
                  <a:pt x="325" y="802"/>
                  <a:pt x="272" y="817"/>
                </a:cubicBezTo>
                <a:cubicBezTo>
                  <a:pt x="219" y="832"/>
                  <a:pt x="256" y="877"/>
                  <a:pt x="226" y="907"/>
                </a:cubicBezTo>
                <a:cubicBezTo>
                  <a:pt x="196" y="937"/>
                  <a:pt x="128" y="983"/>
                  <a:pt x="90" y="998"/>
                </a:cubicBezTo>
                <a:cubicBezTo>
                  <a:pt x="52" y="1013"/>
                  <a:pt x="26" y="1005"/>
                  <a:pt x="0" y="998"/>
                </a:cubicBezTo>
              </a:path>
            </a:pathLst>
          </a:custGeom>
          <a:noFill/>
          <a:ln w="34920">
            <a:solidFill>
              <a:srgbClr val="008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Neural network
Classification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17" name="Picture 2"/>
          <p:cNvPicPr/>
          <p:nvPr/>
        </p:nvPicPr>
        <p:blipFill>
          <a:blip r:embed="rId2"/>
          <a:stretch/>
        </p:blipFill>
        <p:spPr>
          <a:xfrm>
            <a:off x="2133720" y="2562120"/>
            <a:ext cx="4885920" cy="2009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Architecture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0" name="Picture 2"/>
          <p:cNvPicPr/>
          <p:nvPr/>
        </p:nvPicPr>
        <p:blipFill>
          <a:blip r:embed="rId2"/>
          <a:stretch/>
        </p:blipFill>
        <p:spPr>
          <a:xfrm>
            <a:off x="380880" y="1523880"/>
            <a:ext cx="8305560" cy="5028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3" name="Picture 2"/>
          <p:cNvPicPr/>
          <p:nvPr/>
        </p:nvPicPr>
        <p:blipFill>
          <a:blip r:embed="rId2"/>
          <a:stretch/>
        </p:blipFill>
        <p:spPr>
          <a:xfrm>
            <a:off x="457200" y="1752480"/>
            <a:ext cx="8229240" cy="44859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/>
          <p:cNvPicPr/>
          <p:nvPr/>
        </p:nvPicPr>
        <p:blipFill>
          <a:blip r:embed="rId2"/>
          <a:stretch/>
        </p:blipFill>
        <p:spPr>
          <a:xfrm>
            <a:off x="457200" y="1600200"/>
            <a:ext cx="8162640" cy="5105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9" name="Picture 2"/>
          <p:cNvPicPr/>
          <p:nvPr/>
        </p:nvPicPr>
        <p:blipFill>
          <a:blip r:embed="rId2"/>
          <a:stretch/>
        </p:blipFill>
        <p:spPr>
          <a:xfrm>
            <a:off x="533520" y="1676520"/>
            <a:ext cx="8152920" cy="4785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Layer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32" name="Picture 2"/>
          <p:cNvPicPr/>
          <p:nvPr/>
        </p:nvPicPr>
        <p:blipFill>
          <a:blip r:embed="rId2"/>
          <a:stretch/>
        </p:blipFill>
        <p:spPr>
          <a:xfrm>
            <a:off x="304920" y="1600200"/>
            <a:ext cx="8610120" cy="49953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Layer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35" name="Picture 2"/>
          <p:cNvPicPr/>
          <p:nvPr/>
        </p:nvPicPr>
        <p:blipFill>
          <a:blip r:embed="rId2"/>
          <a:stretch/>
        </p:blipFill>
        <p:spPr>
          <a:xfrm>
            <a:off x="304920" y="1676520"/>
            <a:ext cx="8838720" cy="4766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Perceptron (An Artificial Neuron)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tretch/>
        </p:blipFill>
        <p:spPr>
          <a:xfrm>
            <a:off x="685800" y="1981080"/>
            <a:ext cx="7848360" cy="3809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38" name="Picture 2"/>
          <p:cNvPicPr/>
          <p:nvPr/>
        </p:nvPicPr>
        <p:blipFill>
          <a:blip r:embed="rId2"/>
          <a:stretch/>
        </p:blipFill>
        <p:spPr>
          <a:xfrm>
            <a:off x="380880" y="1676520"/>
            <a:ext cx="8534160" cy="4766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between I/O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1" name="Picture 2"/>
          <p:cNvPicPr/>
          <p:nvPr/>
        </p:nvPicPr>
        <p:blipFill>
          <a:blip r:embed="rId2"/>
          <a:stretch/>
        </p:blipFill>
        <p:spPr>
          <a:xfrm>
            <a:off x="76320" y="1405080"/>
            <a:ext cx="8991360" cy="5452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Activation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4" name="Picture 2"/>
          <p:cNvPicPr/>
          <p:nvPr/>
        </p:nvPicPr>
        <p:blipFill>
          <a:blip r:embed="rId2"/>
          <a:stretch/>
        </p:blipFill>
        <p:spPr>
          <a:xfrm>
            <a:off x="152280" y="1681200"/>
            <a:ext cx="8838720" cy="5176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Activation Function Types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47" name="Picture 2"/>
          <p:cNvPicPr/>
          <p:nvPr/>
        </p:nvPicPr>
        <p:blipFill>
          <a:blip r:embed="rId2"/>
          <a:stretch/>
        </p:blipFill>
        <p:spPr>
          <a:xfrm>
            <a:off x="228600" y="1905120"/>
            <a:ext cx="8753040" cy="4505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0" name="Picture 2"/>
          <p:cNvPicPr/>
          <p:nvPr/>
        </p:nvPicPr>
        <p:blipFill>
          <a:blip r:embed="rId2"/>
          <a:stretch/>
        </p:blipFill>
        <p:spPr>
          <a:xfrm>
            <a:off x="152280" y="1523880"/>
            <a:ext cx="8838720" cy="53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Bias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3" name="Picture 2"/>
          <p:cNvPicPr/>
          <p:nvPr/>
        </p:nvPicPr>
        <p:blipFill>
          <a:blip r:embed="rId2"/>
          <a:stretch/>
        </p:blipFill>
        <p:spPr>
          <a:xfrm>
            <a:off x="380880" y="1676520"/>
            <a:ext cx="8457840" cy="50716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Bias Importance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6" name="Picture 2"/>
          <p:cNvPicPr/>
          <p:nvPr/>
        </p:nvPicPr>
        <p:blipFill>
          <a:blip r:embed="rId2"/>
          <a:stretch/>
        </p:blipFill>
        <p:spPr>
          <a:xfrm>
            <a:off x="380880" y="1523880"/>
            <a:ext cx="8457840" cy="5243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Rate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9" name="Picture 2"/>
          <p:cNvPicPr/>
          <p:nvPr/>
        </p:nvPicPr>
        <p:blipFill>
          <a:blip r:embed="rId2"/>
          <a:stretch/>
        </p:blipFill>
        <p:spPr>
          <a:xfrm>
            <a:off x="304920" y="1600200"/>
            <a:ext cx="8534160" cy="4709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 Parameters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Neurons + Bias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Weights + Bias Weight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product (SOP)..s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Activation Function (sgn)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(Y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)…..&gt;Actual class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Rate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n [0,1,2,3,….etc]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Desired Output (d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Desired Output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64" name="Picture 2"/>
          <p:cNvPicPr/>
          <p:nvPr/>
        </p:nvPicPr>
        <p:blipFill>
          <a:blip r:embed="rId2"/>
          <a:stretch/>
        </p:blipFill>
        <p:spPr>
          <a:xfrm>
            <a:off x="1981080" y="2057400"/>
            <a:ext cx="5133600" cy="1875960"/>
          </a:xfrm>
          <a:prstGeom prst="rect">
            <a:avLst/>
          </a:prstGeom>
          <a:ln w="9360">
            <a:noFill/>
          </a:ln>
        </p:spPr>
      </p:pic>
      <p:pic>
        <p:nvPicPr>
          <p:cNvPr id="1065" name="Picture 3"/>
          <p:cNvPicPr/>
          <p:nvPr/>
        </p:nvPicPr>
        <p:blipFill>
          <a:blip r:embed="rId3"/>
          <a:stretch/>
        </p:blipFill>
        <p:spPr>
          <a:xfrm>
            <a:off x="1752480" y="4114800"/>
            <a:ext cx="6143400" cy="9997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 and 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4" name="Picture 2"/>
          <p:cNvPicPr/>
          <p:nvPr/>
        </p:nvPicPr>
        <p:blipFill>
          <a:blip r:embed="rId2"/>
          <a:stretch/>
        </p:blipFill>
        <p:spPr>
          <a:xfrm>
            <a:off x="1143000" y="2362320"/>
            <a:ext cx="6524280" cy="3590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NN training steps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68" name="Picture 2"/>
          <p:cNvPicPr/>
          <p:nvPr/>
        </p:nvPicPr>
        <p:blipFill>
          <a:blip r:embed="rId2"/>
          <a:stretch/>
        </p:blipFill>
        <p:spPr>
          <a:xfrm>
            <a:off x="457200" y="1371600"/>
            <a:ext cx="8238600" cy="5171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71" name="Picture 2"/>
          <p:cNvPicPr/>
          <p:nvPr/>
        </p:nvPicPr>
        <p:blipFill>
          <a:blip r:embed="rId2"/>
          <a:stretch/>
        </p:blipFill>
        <p:spPr>
          <a:xfrm>
            <a:off x="533520" y="1576440"/>
            <a:ext cx="8152920" cy="3704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74" name="Picture 2"/>
          <p:cNvPicPr/>
          <p:nvPr/>
        </p:nvPicPr>
        <p:blipFill>
          <a:blip r:embed="rId2"/>
          <a:stretch/>
        </p:blipFill>
        <p:spPr>
          <a:xfrm>
            <a:off x="380880" y="1828800"/>
            <a:ext cx="8457840" cy="41857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77" name="Picture 2"/>
          <p:cNvPicPr/>
          <p:nvPr/>
        </p:nvPicPr>
        <p:blipFill>
          <a:blip r:embed="rId2"/>
          <a:stretch/>
        </p:blipFill>
        <p:spPr>
          <a:xfrm>
            <a:off x="152280" y="195120"/>
            <a:ext cx="8838720" cy="6467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80" name="Picture 2"/>
          <p:cNvPicPr/>
          <p:nvPr/>
        </p:nvPicPr>
        <p:blipFill>
          <a:blip r:embed="rId2"/>
          <a:stretch/>
        </p:blipFill>
        <p:spPr>
          <a:xfrm>
            <a:off x="76320" y="1447920"/>
            <a:ext cx="8915040" cy="4790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83" name="Picture 2"/>
          <p:cNvPicPr/>
          <p:nvPr/>
        </p:nvPicPr>
        <p:blipFill>
          <a:blip r:embed="rId2"/>
          <a:stretch/>
        </p:blipFill>
        <p:spPr>
          <a:xfrm>
            <a:off x="228600" y="414360"/>
            <a:ext cx="8686440" cy="60289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86" name="Picture 2"/>
          <p:cNvPicPr/>
          <p:nvPr/>
        </p:nvPicPr>
        <p:blipFill>
          <a:blip r:embed="rId2"/>
          <a:stretch/>
        </p:blipFill>
        <p:spPr>
          <a:xfrm>
            <a:off x="457200" y="738360"/>
            <a:ext cx="8381520" cy="53812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89" name="Picture 2"/>
          <p:cNvPicPr/>
          <p:nvPr/>
        </p:nvPicPr>
        <p:blipFill>
          <a:blip r:embed="rId2"/>
          <a:stretch/>
        </p:blipFill>
        <p:spPr>
          <a:xfrm>
            <a:off x="304920" y="1523880"/>
            <a:ext cx="8305560" cy="46573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2" name="Picture 3"/>
          <p:cNvPicPr/>
          <p:nvPr/>
        </p:nvPicPr>
        <p:blipFill>
          <a:blip r:embed="rId2"/>
          <a:stretch/>
        </p:blipFill>
        <p:spPr>
          <a:xfrm>
            <a:off x="228600" y="395280"/>
            <a:ext cx="8686440" cy="6067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5" name="Picture 2"/>
          <p:cNvPicPr/>
          <p:nvPr/>
        </p:nvPicPr>
        <p:blipFill>
          <a:blip r:embed="rId2"/>
          <a:stretch/>
        </p:blipFill>
        <p:spPr>
          <a:xfrm>
            <a:off x="152280" y="1033560"/>
            <a:ext cx="8838720" cy="4790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Linear Classifier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7" name="Picture 2"/>
          <p:cNvPicPr/>
          <p:nvPr/>
        </p:nvPicPr>
        <p:blipFill>
          <a:blip r:embed="rId2"/>
          <a:stretch/>
        </p:blipFill>
        <p:spPr>
          <a:xfrm>
            <a:off x="1295280" y="2362320"/>
            <a:ext cx="6543360" cy="36097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8" name="Picture 2"/>
          <p:cNvPicPr/>
          <p:nvPr/>
        </p:nvPicPr>
        <p:blipFill>
          <a:blip r:embed="rId2"/>
          <a:stretch/>
        </p:blipFill>
        <p:spPr>
          <a:xfrm>
            <a:off x="152280" y="404640"/>
            <a:ext cx="8686440" cy="6048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01" name="Picture 2"/>
          <p:cNvPicPr/>
          <p:nvPr/>
        </p:nvPicPr>
        <p:blipFill>
          <a:blip r:embed="rId2"/>
          <a:stretch/>
        </p:blipFill>
        <p:spPr>
          <a:xfrm>
            <a:off x="380880" y="1109520"/>
            <a:ext cx="8305560" cy="4638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04" name="Picture 2"/>
          <p:cNvPicPr/>
          <p:nvPr/>
        </p:nvPicPr>
        <p:blipFill>
          <a:blip r:embed="rId2"/>
          <a:stretch/>
        </p:blipFill>
        <p:spPr>
          <a:xfrm>
            <a:off x="152280" y="414360"/>
            <a:ext cx="8762760" cy="60289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07" name="Picture 2"/>
          <p:cNvPicPr/>
          <p:nvPr/>
        </p:nvPicPr>
        <p:blipFill>
          <a:blip r:embed="rId2"/>
          <a:stretch/>
        </p:blipFill>
        <p:spPr>
          <a:xfrm>
            <a:off x="152280" y="1100160"/>
            <a:ext cx="8838720" cy="46573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0" name="Picture 2"/>
          <p:cNvPicPr/>
          <p:nvPr/>
        </p:nvPicPr>
        <p:blipFill>
          <a:blip r:embed="rId2"/>
          <a:stretch/>
        </p:blipFill>
        <p:spPr>
          <a:xfrm>
            <a:off x="152280" y="176040"/>
            <a:ext cx="8915040" cy="65052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Generalization
Test case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3" name="Picture 3"/>
          <p:cNvPicPr/>
          <p:nvPr/>
        </p:nvPicPr>
        <p:blipFill>
          <a:blip r:embed="rId2"/>
          <a:stretch/>
        </p:blipFill>
        <p:spPr>
          <a:xfrm>
            <a:off x="457200" y="1338120"/>
            <a:ext cx="8229240" cy="4181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6" name="Picture 2"/>
          <p:cNvPicPr/>
          <p:nvPr/>
        </p:nvPicPr>
        <p:blipFill>
          <a:blip r:embed="rId2"/>
          <a:stretch/>
        </p:blipFill>
        <p:spPr>
          <a:xfrm>
            <a:off x="152280" y="376200"/>
            <a:ext cx="8915040" cy="6105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Linear Classifier - Complex Data (Non-Linear)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304920" y="2362320"/>
            <a:ext cx="4038120" cy="3276360"/>
          </a:xfrm>
          <a:prstGeom prst="rect">
            <a:avLst/>
          </a:prstGeom>
          <a:ln w="9360">
            <a:noFill/>
          </a:ln>
        </p:spPr>
      </p:pic>
      <p:pic>
        <p:nvPicPr>
          <p:cNvPr id="221" name="Picture 3"/>
          <p:cNvPicPr/>
          <p:nvPr/>
        </p:nvPicPr>
        <p:blipFill>
          <a:blip r:embed="rId3"/>
          <a:stretch/>
        </p:blipFill>
        <p:spPr>
          <a:xfrm>
            <a:off x="4533840" y="2362320"/>
            <a:ext cx="4457520" cy="33048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Non-Linear Classifier
Neural Network Training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Epoch 1</a:t>
            </a:r>
          </a:p>
        </p:txBody>
      </p:sp>
      <p:pic>
        <p:nvPicPr>
          <p:cNvPr id="224" name="Picture 2"/>
          <p:cNvPicPr/>
          <p:nvPr/>
        </p:nvPicPr>
        <p:blipFill>
          <a:blip r:embed="rId2"/>
          <a:stretch/>
        </p:blipFill>
        <p:spPr>
          <a:xfrm>
            <a:off x="1676520" y="2362320"/>
            <a:ext cx="5790960" cy="3657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Epoch2</a:t>
            </a:r>
          </a:p>
        </p:txBody>
      </p:sp>
      <p:pic>
        <p:nvPicPr>
          <p:cNvPr id="227" name="Picture 2"/>
          <p:cNvPicPr/>
          <p:nvPr/>
        </p:nvPicPr>
        <p:blipFill>
          <a:blip r:embed="rId2"/>
          <a:stretch/>
        </p:blipFill>
        <p:spPr>
          <a:xfrm>
            <a:off x="1752480" y="2438280"/>
            <a:ext cx="5724000" cy="3200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</TotalTime>
  <Words>736</Words>
  <Application>Microsoft Office PowerPoint</Application>
  <PresentationFormat>On-screen Show (4:3)</PresentationFormat>
  <Paragraphs>234</Paragraphs>
  <Slides>66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Office Theme</vt:lpstr>
      <vt:lpstr>Office Theme</vt:lpstr>
      <vt:lpstr>Office Theme</vt:lpstr>
      <vt:lpstr>Office Theme</vt:lpstr>
      <vt:lpstr>Office Theme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</dc:title>
  <dc:creator>Dr-Anter</dc:creator>
  <cp:lastModifiedBy>ismail - [2010]</cp:lastModifiedBy>
  <cp:revision>34</cp:revision>
  <dcterms:created xsi:type="dcterms:W3CDTF">2017-11-05T20:28:12Z</dcterms:created>
  <dcterms:modified xsi:type="dcterms:W3CDTF">2021-02-08T12:36:18Z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21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63</vt:i4>
  </property>
</Properties>
</file>